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7" r:id="rId2"/>
    <p:sldId id="258" r:id="rId3"/>
    <p:sldId id="259" r:id="rId4"/>
    <p:sldId id="264" r:id="rId5"/>
    <p:sldId id="376" r:id="rId6"/>
    <p:sldId id="285" r:id="rId7"/>
    <p:sldId id="378" r:id="rId8"/>
    <p:sldId id="375" r:id="rId9"/>
    <p:sldId id="261" r:id="rId10"/>
    <p:sldId id="379" r:id="rId11"/>
    <p:sldId id="382" r:id="rId12"/>
    <p:sldId id="322" r:id="rId13"/>
    <p:sldId id="383" r:id="rId14"/>
    <p:sldId id="384" r:id="rId15"/>
    <p:sldId id="367" r:id="rId16"/>
    <p:sldId id="394" r:id="rId17"/>
    <p:sldId id="260" r:id="rId18"/>
    <p:sldId id="388" r:id="rId19"/>
    <p:sldId id="387" r:id="rId20"/>
    <p:sldId id="390" r:id="rId21"/>
    <p:sldId id="370" r:id="rId22"/>
    <p:sldId id="391" r:id="rId23"/>
    <p:sldId id="392" r:id="rId24"/>
    <p:sldId id="393" r:id="rId25"/>
    <p:sldId id="395" r:id="rId26"/>
    <p:sldId id="396" r:id="rId27"/>
    <p:sldId id="26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7F7"/>
    <a:srgbClr val="0432FF"/>
    <a:srgbClr val="0039FF"/>
    <a:srgbClr val="2112C2"/>
    <a:srgbClr val="CB1825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29" autoAdjust="0"/>
    <p:restoredTop sz="91429" autoAdjust="0"/>
  </p:normalViewPr>
  <p:slideViewPr>
    <p:cSldViewPr snapToGrid="0">
      <p:cViewPr varScale="1">
        <p:scale>
          <a:sx n="88" d="100"/>
          <a:sy n="88" d="100"/>
        </p:scale>
        <p:origin x="39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A277-792E-2F42-99FE-15265B8DDBE4}" type="datetimeFigureOut">
              <a:rPr kumimoji="1" lang="ko-KR" altLang="en-US" smtClean="0"/>
              <a:t>2020. 2. 26.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7EF5C-035B-8C4B-B7BC-09188DB4BD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42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626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9806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5618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176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6113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5004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71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5809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62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459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43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360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1615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7119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6945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575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7799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58490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3265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9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9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6858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93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7828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Manager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Terrain</a:t>
            </a:r>
            <a:endParaRPr lang="ko-KR" altLang="en-US" sz="1200" b="1" kern="1200" dirty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Database</a:t>
            </a:r>
          </a:p>
          <a:p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Water</a:t>
            </a:r>
            <a:r>
              <a:rPr kumimoji="1" lang="ko-KR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latin typeface="+mj-ea"/>
                <a:ea typeface="+mn-ea"/>
                <a:cs typeface="굴림" pitchFamily="50" charset="-127"/>
              </a:rPr>
              <a:t>Animation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8172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7EF5C-035B-8C4B-B7BC-09188DB4BD6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7005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2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91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3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32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7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3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0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374F-BFB4-4F13-9F88-DED14E8F0234}" type="datetimeFigureOut">
              <a:rPr lang="ko-KR" altLang="en-US" smtClean="0"/>
              <a:pPr/>
              <a:t>2020. 2. 26.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B800B-0E78-4A11-931B-8122B2E4A5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51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689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710982" y="2991726"/>
            <a:ext cx="677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191127_EDUM_UnityVR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72250" y="3513020"/>
            <a:ext cx="573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Education Music </a:t>
            </a:r>
            <a:r>
              <a:rPr lang="en-US" altLang="ko-KR" sz="20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–</a:t>
            </a:r>
            <a:r>
              <a:rPr lang="ko-KR" altLang="en-US" sz="2000" dirty="0">
                <a:solidFill>
                  <a:schemeClr val="bg1"/>
                </a:solidFill>
                <a:latin typeface="+mj-lt"/>
                <a:ea typeface="HY나무B" pitchFamily="18" charset="-127"/>
              </a:rPr>
              <a:t> 팀 프로젝트</a:t>
            </a:r>
            <a:endParaRPr lang="en-US" altLang="ko-KR" sz="2000" dirty="0">
              <a:solidFill>
                <a:schemeClr val="bg1"/>
              </a:solidFill>
              <a:latin typeface="+mj-lt"/>
              <a:ea typeface="HY나무B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B39DF2-ED36-1B41-9C87-B1F32A492C49}"/>
              </a:ext>
            </a:extLst>
          </p:cNvPr>
          <p:cNvSpPr txBox="1"/>
          <p:nvPr/>
        </p:nvSpPr>
        <p:spPr>
          <a:xfrm>
            <a:off x="10451185" y="6082657"/>
            <a:ext cx="150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정원석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Camera Rig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 Controller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Hand Controller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 Helpers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7B4637EC-7110-D74D-8DF3-DEE6FB87C830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9C72A945-22D1-9C46-85A5-657B0F988F5A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8C763D4B-F1CA-F845-9A71-2C4F79FE69B6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EF25AD2F-EFFC-1C47-BB2C-2BBF2DF93864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3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724108" y="1917078"/>
            <a:ext cx="2743783" cy="12049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cxnSpLocks/>
          </p:cNvCxnSpPr>
          <p:nvPr/>
        </p:nvCxnSpPr>
        <p:spPr>
          <a:xfrm>
            <a:off x="7467891" y="2496304"/>
            <a:ext cx="463056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7930947" y="1917078"/>
            <a:ext cx="2743783" cy="12049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>
            <a:cxnSpLocks/>
          </p:cNvCxnSpPr>
          <p:nvPr/>
        </p:nvCxnSpPr>
        <p:spPr>
          <a:xfrm>
            <a:off x="4241365" y="2496304"/>
            <a:ext cx="482743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1517084" y="1917078"/>
            <a:ext cx="2743783" cy="12049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F9E7708-2647-3145-ADE3-122564F65EAC}"/>
              </a:ext>
            </a:extLst>
          </p:cNvPr>
          <p:cNvSpPr/>
          <p:nvPr/>
        </p:nvSpPr>
        <p:spPr>
          <a:xfrm>
            <a:off x="1517084" y="3747131"/>
            <a:ext cx="2743783" cy="1804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사용되는 모든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Sound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보관하고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F01C2C-1D47-8849-B2B2-043ABA89C648}"/>
              </a:ext>
            </a:extLst>
          </p:cNvPr>
          <p:cNvSpPr/>
          <p:nvPr/>
        </p:nvSpPr>
        <p:spPr>
          <a:xfrm>
            <a:off x="4719753" y="3747131"/>
            <a:ext cx="2743783" cy="1804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대한 전체적인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흐름을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/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Scene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Fade In &amp; Out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F68AFB-6C3C-434C-8377-EE41CA4EE16E}"/>
              </a:ext>
            </a:extLst>
          </p:cNvPr>
          <p:cNvSpPr/>
          <p:nvPr/>
        </p:nvSpPr>
        <p:spPr>
          <a:xfrm>
            <a:off x="7930947" y="3747131"/>
            <a:ext cx="2743783" cy="1804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게임에서 버튼 클릭 시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재생되는 효과음을 보관하고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E1A7C1F-F73F-564D-B981-25BF218E77B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888976" y="3122024"/>
            <a:ext cx="0" cy="875213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33F9D31-C78F-D94B-9404-943FBD2FBBF5}"/>
              </a:ext>
            </a:extLst>
          </p:cNvPr>
          <p:cNvCxnSpPr>
            <a:cxnSpLocks/>
          </p:cNvCxnSpPr>
          <p:nvPr/>
        </p:nvCxnSpPr>
        <p:spPr>
          <a:xfrm>
            <a:off x="6096000" y="3122024"/>
            <a:ext cx="0" cy="875213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9832E0E-02C3-A646-8281-49F5BA8EE7D0}"/>
              </a:ext>
            </a:extLst>
          </p:cNvPr>
          <p:cNvCxnSpPr>
            <a:cxnSpLocks/>
          </p:cNvCxnSpPr>
          <p:nvPr/>
        </p:nvCxnSpPr>
        <p:spPr>
          <a:xfrm>
            <a:off x="9327098" y="3122024"/>
            <a:ext cx="0" cy="875213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82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Camera Rig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OVR Player Controller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Hand Controller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96206" y="3600592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5006051" y="429686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96206" y="499312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93172" y="568939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2671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710559" y="429686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700714" y="499312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908652" y="4057396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908652" y="4765735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95589" y="5474257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221063" y="4057396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221063" y="4765735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710559" y="568939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29964" y="5474257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8CC5FC4-BDA2-584E-9CB1-E17434728094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36AC94F-4E5B-8B4E-9ECB-45F70C2FEAF8}"/>
              </a:ext>
            </a:extLst>
          </p:cNvPr>
          <p:cNvSpPr txBox="1"/>
          <p:nvPr/>
        </p:nvSpPr>
        <p:spPr>
          <a:xfrm>
            <a:off x="4815410" y="2839315"/>
            <a:ext cx="668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Oculus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에서 제공하는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Player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컴포넌트와 관련된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C#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스크립트를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오버라이딩하여 기능을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85418E-0993-1349-A76E-3D6F3F5B71CD}"/>
              </a:ext>
            </a:extLst>
          </p:cNvPr>
          <p:cNvSpPr txBox="1"/>
          <p:nvPr/>
        </p:nvSpPr>
        <p:spPr>
          <a:xfrm>
            <a:off x="4675925" y="4029166"/>
            <a:ext cx="455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 Type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Floor Level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로 변경한다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BAE968-C583-4341-9851-F46D45EF362F}"/>
              </a:ext>
            </a:extLst>
          </p:cNvPr>
          <p:cNvSpPr txBox="1"/>
          <p:nvPr/>
        </p:nvSpPr>
        <p:spPr>
          <a:xfrm>
            <a:off x="4675925" y="4709246"/>
            <a:ext cx="6973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Player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의 너비와 높이를 물리적인 공간에서 제약없이 수행되도록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설정한다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2C7EE07-4AAB-2F4E-B320-72B37631DB86}"/>
              </a:ext>
            </a:extLst>
          </p:cNvPr>
          <p:cNvSpPr txBox="1"/>
          <p:nvPr/>
        </p:nvSpPr>
        <p:spPr>
          <a:xfrm>
            <a:off x="4715114" y="3659834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OVR Camera Rig</a:t>
            </a:r>
          </a:p>
        </p:txBody>
      </p:sp>
      <p:sp>
        <p:nvSpPr>
          <p:cNvPr id="52" name="삼각형 51">
            <a:extLst>
              <a:ext uri="{FF2B5EF4-FFF2-40B4-BE49-F238E27FC236}">
                <a16:creationId xmlns:a16="http://schemas.microsoft.com/office/drawing/2014/main" id="{6608A510-FAE2-ED45-A4EC-2A3B16EE6AD7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00539B-0BFA-B049-812E-B97D564A8B52}"/>
              </a:ext>
            </a:extLst>
          </p:cNvPr>
          <p:cNvSpPr txBox="1"/>
          <p:nvPr/>
        </p:nvSpPr>
        <p:spPr>
          <a:xfrm>
            <a:off x="4715114" y="4378292"/>
            <a:ext cx="260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OVR Player Controller</a:t>
            </a:r>
          </a:p>
        </p:txBody>
      </p:sp>
      <p:sp>
        <p:nvSpPr>
          <p:cNvPr id="54" name="삼각형 53">
            <a:extLst>
              <a:ext uri="{FF2B5EF4-FFF2-40B4-BE49-F238E27FC236}">
                <a16:creationId xmlns:a16="http://schemas.microsoft.com/office/drawing/2014/main" id="{B9958990-D1C4-6242-A86F-5776635BCA74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2C405C5-A084-7542-8466-B4B776C48F57}"/>
              </a:ext>
            </a:extLst>
          </p:cNvPr>
          <p:cNvSpPr txBox="1"/>
          <p:nvPr/>
        </p:nvSpPr>
        <p:spPr>
          <a:xfrm>
            <a:off x="4715114" y="5331881"/>
            <a:ext cx="195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Hand Controller</a:t>
            </a:r>
          </a:p>
        </p:txBody>
      </p:sp>
      <p:sp>
        <p:nvSpPr>
          <p:cNvPr id="71" name="삼각형 70">
            <a:extLst>
              <a:ext uri="{FF2B5EF4-FFF2-40B4-BE49-F238E27FC236}">
                <a16:creationId xmlns:a16="http://schemas.microsoft.com/office/drawing/2014/main" id="{08EC4394-4367-DC4E-BB13-662E89556F06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DA96346-655C-444D-8F70-0E200F009793}"/>
              </a:ext>
            </a:extLst>
          </p:cNvPr>
          <p:cNvSpPr txBox="1"/>
          <p:nvPr/>
        </p:nvSpPr>
        <p:spPr>
          <a:xfrm>
            <a:off x="4675925" y="5662519"/>
            <a:ext cx="682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Collider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설정과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OVR Grabber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컴포넌트를 이용해 물건 잡기를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구현한다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3709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 Helpers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931FADA-729F-DB4C-884A-0B85616A20E0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83C298-1A62-E748-B7D6-4349FCAAC029}"/>
              </a:ext>
            </a:extLst>
          </p:cNvPr>
          <p:cNvSpPr txBox="1"/>
          <p:nvPr/>
        </p:nvSpPr>
        <p:spPr>
          <a:xfrm>
            <a:off x="4815410" y="2839315"/>
            <a:ext cx="6773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화면에 표시 되어야 할 게임 정보 및 대화와 관련된 모든 정보를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출력하는 기능을 담당한다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8498C32-08E0-6B4E-9DD0-CC1852D94D19}"/>
              </a:ext>
            </a:extLst>
          </p:cNvPr>
          <p:cNvSpPr txBox="1"/>
          <p:nvPr/>
        </p:nvSpPr>
        <p:spPr>
          <a:xfrm>
            <a:off x="4675925" y="4029166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게임의 현재 상태 정보를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E420886-2DCD-B649-9525-09029264B6C9}"/>
              </a:ext>
            </a:extLst>
          </p:cNvPr>
          <p:cNvSpPr txBox="1"/>
          <p:nvPr/>
        </p:nvSpPr>
        <p:spPr>
          <a:xfrm>
            <a:off x="4675925" y="4787624"/>
            <a:ext cx="641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각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씬의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설명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게임 조작법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악기 및 장단 설명을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556433-4C04-4F4C-A577-EFA9693EE537}"/>
              </a:ext>
            </a:extLst>
          </p:cNvPr>
          <p:cNvSpPr txBox="1"/>
          <p:nvPr/>
        </p:nvSpPr>
        <p:spPr>
          <a:xfrm>
            <a:off x="4715114" y="3659834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Status</a:t>
            </a:r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7E04CB4C-CBD8-1B4D-95DD-0C94C38EDADC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436544-6B4B-4E49-899B-EB7ACC0FE706}"/>
              </a:ext>
            </a:extLst>
          </p:cNvPr>
          <p:cNvSpPr txBox="1"/>
          <p:nvPr/>
        </p:nvSpPr>
        <p:spPr>
          <a:xfrm>
            <a:off x="4715114" y="4456670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Game Info</a:t>
            </a:r>
          </a:p>
        </p:txBody>
      </p:sp>
      <p:sp>
        <p:nvSpPr>
          <p:cNvPr id="81" name="삼각형 80">
            <a:extLst>
              <a:ext uri="{FF2B5EF4-FFF2-40B4-BE49-F238E27FC236}">
                <a16:creationId xmlns:a16="http://schemas.microsoft.com/office/drawing/2014/main" id="{218FF671-9676-C540-B3EB-6EDFC44DF7FC}"/>
              </a:ext>
            </a:extLst>
          </p:cNvPr>
          <p:cNvSpPr/>
          <p:nvPr/>
        </p:nvSpPr>
        <p:spPr>
          <a:xfrm rot="5400000">
            <a:off x="4501730" y="4529480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2AEE1E66-B828-364A-BEA9-2D4295EEC427}"/>
              </a:ext>
            </a:extLst>
          </p:cNvPr>
          <p:cNvSpPr txBox="1"/>
          <p:nvPr/>
        </p:nvSpPr>
        <p:spPr>
          <a:xfrm>
            <a:off x="4715114" y="5255419"/>
            <a:ext cx="134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UI Helpers</a:t>
            </a:r>
          </a:p>
        </p:txBody>
      </p:sp>
      <p:sp>
        <p:nvSpPr>
          <p:cNvPr id="94" name="삼각형 93">
            <a:extLst>
              <a:ext uri="{FF2B5EF4-FFF2-40B4-BE49-F238E27FC236}">
                <a16:creationId xmlns:a16="http://schemas.microsoft.com/office/drawing/2014/main" id="{51356A63-BE77-DA4D-94FF-15AC5A3EF377}"/>
              </a:ext>
            </a:extLst>
          </p:cNvPr>
          <p:cNvSpPr/>
          <p:nvPr/>
        </p:nvSpPr>
        <p:spPr>
          <a:xfrm rot="5400000">
            <a:off x="4501730" y="5315166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FAA682-2958-314E-95D5-51D7551A166B}"/>
              </a:ext>
            </a:extLst>
          </p:cNvPr>
          <p:cNvSpPr txBox="1"/>
          <p:nvPr/>
        </p:nvSpPr>
        <p:spPr>
          <a:xfrm>
            <a:off x="4675925" y="5586057"/>
            <a:ext cx="6364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LaserPointer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Sphere Collider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이용해 버튼 클릭 기능을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56264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5209228" y="1342311"/>
            <a:ext cx="1956426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169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클래스 구조도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4F5F724-4E80-9F4D-9A0E-9B29C4A418FF}"/>
              </a:ext>
            </a:extLst>
          </p:cNvPr>
          <p:cNvCxnSpPr>
            <a:stCxn id="57" idx="3"/>
          </p:cNvCxnSpPr>
          <p:nvPr/>
        </p:nvCxnSpPr>
        <p:spPr>
          <a:xfrm>
            <a:off x="7165654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58BA6B-492F-4245-AF02-98453F8538D2}"/>
              </a:ext>
            </a:extLst>
          </p:cNvPr>
          <p:cNvSpPr/>
          <p:nvPr/>
        </p:nvSpPr>
        <p:spPr>
          <a:xfrm>
            <a:off x="8416067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Effect Manager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55255-BDA1-144C-953F-17C8F593D7E5}"/>
              </a:ext>
            </a:extLst>
          </p:cNvPr>
          <p:cNvSpPr/>
          <p:nvPr/>
        </p:nvSpPr>
        <p:spPr>
          <a:xfrm>
            <a:off x="4967046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F501B9-B44C-DB49-A635-1818DD2C43A6}"/>
              </a:ext>
            </a:extLst>
          </p:cNvPr>
          <p:cNvSpPr/>
          <p:nvPr/>
        </p:nvSpPr>
        <p:spPr>
          <a:xfrm>
            <a:off x="1252133" y="2790328"/>
            <a:ext cx="2473583" cy="6620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8C2B0E-8BC8-8347-AAA3-467B2E4D9DF6}"/>
              </a:ext>
            </a:extLst>
          </p:cNvPr>
          <p:cNvSpPr/>
          <p:nvPr/>
        </p:nvSpPr>
        <p:spPr>
          <a:xfrm>
            <a:off x="8671554" y="2790328"/>
            <a:ext cx="2473583" cy="6620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Item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E729D61-0FE7-B146-9301-E5AA140CE6AC}"/>
              </a:ext>
            </a:extLst>
          </p:cNvPr>
          <p:cNvCxnSpPr>
            <a:stCxn id="57" idx="2"/>
          </p:cNvCxnSpPr>
          <p:nvPr/>
        </p:nvCxnSpPr>
        <p:spPr>
          <a:xfrm>
            <a:off x="6187441" y="2004369"/>
            <a:ext cx="0" cy="379878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94825C0D-723C-CB49-A9B6-09C4842A0A80}"/>
              </a:ext>
            </a:extLst>
          </p:cNvPr>
          <p:cNvCxnSpPr>
            <a:cxnSpLocks/>
          </p:cNvCxnSpPr>
          <p:nvPr/>
        </p:nvCxnSpPr>
        <p:spPr>
          <a:xfrm>
            <a:off x="2390504" y="2384247"/>
            <a:ext cx="7492022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4A725548-8A82-B747-ABE1-D63F1516AA12}"/>
              </a:ext>
            </a:extLst>
          </p:cNvPr>
          <p:cNvCxnSpPr>
            <a:cxnSpLocks/>
          </p:cNvCxnSpPr>
          <p:nvPr/>
        </p:nvCxnSpPr>
        <p:spPr>
          <a:xfrm>
            <a:off x="2405018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36187A26-6E5B-614C-9C2E-155CDBB42C9A}"/>
              </a:ext>
            </a:extLst>
          </p:cNvPr>
          <p:cNvCxnSpPr>
            <a:cxnSpLocks/>
          </p:cNvCxnSpPr>
          <p:nvPr/>
        </p:nvCxnSpPr>
        <p:spPr>
          <a:xfrm>
            <a:off x="9869463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786D350F-E975-9143-9097-2FDCCE6ADDF0}"/>
              </a:ext>
            </a:extLst>
          </p:cNvPr>
          <p:cNvCxnSpPr>
            <a:cxnSpLocks/>
          </p:cNvCxnSpPr>
          <p:nvPr/>
        </p:nvCxnSpPr>
        <p:spPr>
          <a:xfrm>
            <a:off x="6181567" y="2384247"/>
            <a:ext cx="0" cy="406081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B944F-12E5-0F4F-9B38-EEE9F453D1AE}"/>
              </a:ext>
            </a:extLst>
          </p:cNvPr>
          <p:cNvSpPr/>
          <p:nvPr/>
        </p:nvSpPr>
        <p:spPr>
          <a:xfrm>
            <a:off x="1252133" y="3678970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5E118D-6745-374F-BE07-CBEEE9CB8070}"/>
              </a:ext>
            </a:extLst>
          </p:cNvPr>
          <p:cNvSpPr/>
          <p:nvPr/>
        </p:nvSpPr>
        <p:spPr>
          <a:xfrm>
            <a:off x="1261978" y="4375238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F1C923A-B404-9743-B19E-9CE4557B3DF1}"/>
              </a:ext>
            </a:extLst>
          </p:cNvPr>
          <p:cNvSpPr/>
          <p:nvPr/>
        </p:nvSpPr>
        <p:spPr>
          <a:xfrm>
            <a:off x="1252133" y="5071506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4EDF4B4-0F16-0044-880A-A4B513B8646B}"/>
              </a:ext>
            </a:extLst>
          </p:cNvPr>
          <p:cNvSpPr/>
          <p:nvPr/>
        </p:nvSpPr>
        <p:spPr>
          <a:xfrm>
            <a:off x="1249099" y="5767774"/>
            <a:ext cx="2473583" cy="4696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778CCE-91D5-4D46-8A60-F0C1DFBFB8B2}"/>
              </a:ext>
            </a:extLst>
          </p:cNvPr>
          <p:cNvSpPr/>
          <p:nvPr/>
        </p:nvSpPr>
        <p:spPr>
          <a:xfrm>
            <a:off x="4970080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Status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6B3A09B-268C-9E4D-B089-ED0F4495088C}"/>
              </a:ext>
            </a:extLst>
          </p:cNvPr>
          <p:cNvSpPr/>
          <p:nvPr/>
        </p:nvSpPr>
        <p:spPr>
          <a:xfrm>
            <a:off x="4979925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Game Info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1A1D49A-F9D1-6842-936C-9F6CC4B1F127}"/>
              </a:ext>
            </a:extLst>
          </p:cNvPr>
          <p:cNvSpPr/>
          <p:nvPr/>
        </p:nvSpPr>
        <p:spPr>
          <a:xfrm>
            <a:off x="4970080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Dialogue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2B7333-1E42-7E42-988F-42B5129D4224}"/>
              </a:ext>
            </a:extLst>
          </p:cNvPr>
          <p:cNvSpPr/>
          <p:nvPr/>
        </p:nvSpPr>
        <p:spPr>
          <a:xfrm>
            <a:off x="4967046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244DFB-61ED-FF4D-9FE9-4E5769EB60AA}"/>
              </a:ext>
            </a:extLst>
          </p:cNvPr>
          <p:cNvSpPr/>
          <p:nvPr/>
        </p:nvSpPr>
        <p:spPr>
          <a:xfrm>
            <a:off x="8674588" y="3678970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Item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0EA7D09-75EC-7846-8F89-0D5102338B30}"/>
              </a:ext>
            </a:extLst>
          </p:cNvPr>
          <p:cNvSpPr/>
          <p:nvPr/>
        </p:nvSpPr>
        <p:spPr>
          <a:xfrm>
            <a:off x="8684433" y="4375238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Interactable Item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C0137D-3DC8-3D47-8C8E-411197E76609}"/>
              </a:ext>
            </a:extLst>
          </p:cNvPr>
          <p:cNvSpPr/>
          <p:nvPr/>
        </p:nvSpPr>
        <p:spPr>
          <a:xfrm>
            <a:off x="8674588" y="5071506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Non-Interactable Item</a:t>
            </a: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530C2C10-1257-AE40-BFBC-5A22FE8DA68B}"/>
              </a:ext>
            </a:extLst>
          </p:cNvPr>
          <p:cNvCxnSpPr>
            <a:cxnSpLocks/>
          </p:cNvCxnSpPr>
          <p:nvPr/>
        </p:nvCxnSpPr>
        <p:spPr>
          <a:xfrm>
            <a:off x="9882526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F933CDBD-9E7F-2046-A80E-4F63E67022D2}"/>
              </a:ext>
            </a:extLst>
          </p:cNvPr>
          <p:cNvCxnSpPr>
            <a:cxnSpLocks/>
          </p:cNvCxnSpPr>
          <p:nvPr/>
        </p:nvCxnSpPr>
        <p:spPr>
          <a:xfrm>
            <a:off x="9882526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B0AC1A5D-B080-054E-886B-0EB39AC7779C}"/>
              </a:ext>
            </a:extLst>
          </p:cNvPr>
          <p:cNvCxnSpPr>
            <a:cxnSpLocks/>
          </p:cNvCxnSpPr>
          <p:nvPr/>
        </p:nvCxnSpPr>
        <p:spPr>
          <a:xfrm>
            <a:off x="9882526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1568D21F-4119-924A-95CF-3F8538398497}"/>
              </a:ext>
            </a:extLst>
          </p:cNvPr>
          <p:cNvCxnSpPr>
            <a:cxnSpLocks/>
          </p:cNvCxnSpPr>
          <p:nvPr/>
        </p:nvCxnSpPr>
        <p:spPr>
          <a:xfrm>
            <a:off x="9869463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6769BD41-FDD8-074B-9EB5-F8839ACC34CD}"/>
              </a:ext>
            </a:extLst>
          </p:cNvPr>
          <p:cNvCxnSpPr>
            <a:cxnSpLocks/>
          </p:cNvCxnSpPr>
          <p:nvPr/>
        </p:nvCxnSpPr>
        <p:spPr>
          <a:xfrm>
            <a:off x="6194937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D74C3EC7-AEA5-FC40-A3C7-B6D1CC6FA3F6}"/>
              </a:ext>
            </a:extLst>
          </p:cNvPr>
          <p:cNvCxnSpPr>
            <a:cxnSpLocks/>
          </p:cNvCxnSpPr>
          <p:nvPr/>
        </p:nvCxnSpPr>
        <p:spPr>
          <a:xfrm>
            <a:off x="6194937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1981EBEC-82FB-034A-8DE3-D361A83694A1}"/>
              </a:ext>
            </a:extLst>
          </p:cNvPr>
          <p:cNvCxnSpPr>
            <a:cxnSpLocks/>
          </p:cNvCxnSpPr>
          <p:nvPr/>
        </p:nvCxnSpPr>
        <p:spPr>
          <a:xfrm>
            <a:off x="6194937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1BD4B7-754E-D14F-A985-4BCDD84CD480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클래스 구조도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씬 구조도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FA473B6F-BA60-9140-B06D-D3DC3B75EB3A}"/>
              </a:ext>
            </a:extLst>
          </p:cNvPr>
          <p:cNvCxnSpPr/>
          <p:nvPr/>
        </p:nvCxnSpPr>
        <p:spPr>
          <a:xfrm>
            <a:off x="3939128" y="1673340"/>
            <a:ext cx="1258418" cy="0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5AFBEC1-DBA4-A34F-AB7D-61FB74CB8343}"/>
              </a:ext>
            </a:extLst>
          </p:cNvPr>
          <p:cNvSpPr/>
          <p:nvPr/>
        </p:nvSpPr>
        <p:spPr>
          <a:xfrm>
            <a:off x="2002204" y="1342311"/>
            <a:ext cx="1956426" cy="6620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Sound Manager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7BE9944-7125-974F-89A2-C2FE63E75668}"/>
              </a:ext>
            </a:extLst>
          </p:cNvPr>
          <p:cNvSpPr/>
          <p:nvPr/>
        </p:nvSpPr>
        <p:spPr>
          <a:xfrm>
            <a:off x="8684433" y="5767774"/>
            <a:ext cx="2473583" cy="4696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Etc..</a:t>
            </a:r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0CF39B1-38E5-A843-B602-C1DD59F66ACD}"/>
              </a:ext>
            </a:extLst>
          </p:cNvPr>
          <p:cNvCxnSpPr>
            <a:cxnSpLocks/>
          </p:cNvCxnSpPr>
          <p:nvPr/>
        </p:nvCxnSpPr>
        <p:spPr>
          <a:xfrm>
            <a:off x="6203838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7A2B0ECD-39C6-FF4C-8D3C-A176226A2611}"/>
              </a:ext>
            </a:extLst>
          </p:cNvPr>
          <p:cNvCxnSpPr>
            <a:cxnSpLocks/>
          </p:cNvCxnSpPr>
          <p:nvPr/>
        </p:nvCxnSpPr>
        <p:spPr>
          <a:xfrm>
            <a:off x="2430400" y="345319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794C7F9F-6431-5341-8EB8-93EA1DA243B6}"/>
              </a:ext>
            </a:extLst>
          </p:cNvPr>
          <p:cNvCxnSpPr>
            <a:cxnSpLocks/>
          </p:cNvCxnSpPr>
          <p:nvPr/>
        </p:nvCxnSpPr>
        <p:spPr>
          <a:xfrm>
            <a:off x="2430400" y="4135774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1A3CD33-9D89-BC4C-A3C1-AD48330093B4}"/>
              </a:ext>
            </a:extLst>
          </p:cNvPr>
          <p:cNvCxnSpPr>
            <a:cxnSpLocks/>
          </p:cNvCxnSpPr>
          <p:nvPr/>
        </p:nvCxnSpPr>
        <p:spPr>
          <a:xfrm>
            <a:off x="2430400" y="4844113"/>
            <a:ext cx="0" cy="225776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58CAD0FA-D681-9B45-BD9B-A86F18C6DB78}"/>
              </a:ext>
            </a:extLst>
          </p:cNvPr>
          <p:cNvCxnSpPr>
            <a:cxnSpLocks/>
          </p:cNvCxnSpPr>
          <p:nvPr/>
        </p:nvCxnSpPr>
        <p:spPr>
          <a:xfrm>
            <a:off x="2417337" y="5552635"/>
            <a:ext cx="0" cy="206063"/>
          </a:xfrm>
          <a:prstGeom prst="line">
            <a:avLst/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05E665-B1D5-BE48-ACBF-0BDA31589854}"/>
              </a:ext>
            </a:extLst>
          </p:cNvPr>
          <p:cNvSpPr/>
          <p:nvPr/>
        </p:nvSpPr>
        <p:spPr>
          <a:xfrm>
            <a:off x="4383222" y="2483425"/>
            <a:ext cx="7281910" cy="4045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81A01B-6086-E143-A214-10D3F3F0AC31}"/>
              </a:ext>
            </a:extLst>
          </p:cNvPr>
          <p:cNvSpPr txBox="1"/>
          <p:nvPr/>
        </p:nvSpPr>
        <p:spPr>
          <a:xfrm>
            <a:off x="4815410" y="2956882"/>
            <a:ext cx="567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Item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고유의 특성 및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Tracking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기능을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91CCEE-721A-624C-AEEF-6AA65D2310ED}"/>
              </a:ext>
            </a:extLst>
          </p:cNvPr>
          <p:cNvSpPr txBox="1"/>
          <p:nvPr/>
        </p:nvSpPr>
        <p:spPr>
          <a:xfrm>
            <a:off x="4688988" y="4029166"/>
            <a:ext cx="7077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3D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입체 음향 기법을 이용해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Audio Source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컴포넌트를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09B14C-9C14-AC45-AA03-E6DFF1D99131}"/>
              </a:ext>
            </a:extLst>
          </p:cNvPr>
          <p:cNvSpPr txBox="1"/>
          <p:nvPr/>
        </p:nvSpPr>
        <p:spPr>
          <a:xfrm>
            <a:off x="4688988" y="4709246"/>
            <a:ext cx="6875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플레이어가 악기 채를 잡을 수 있고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상호작용을 통해 악기 연주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하기 기능을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95D96A-3541-904E-BBA9-6B567619DF1B}"/>
              </a:ext>
            </a:extLst>
          </p:cNvPr>
          <p:cNvSpPr txBox="1"/>
          <p:nvPr/>
        </p:nvSpPr>
        <p:spPr>
          <a:xfrm>
            <a:off x="4715114" y="3659834"/>
            <a:ext cx="14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Sound Item</a:t>
            </a:r>
          </a:p>
        </p:txBody>
      </p:sp>
      <p:sp>
        <p:nvSpPr>
          <p:cNvPr id="52" name="삼각형 51">
            <a:extLst>
              <a:ext uri="{FF2B5EF4-FFF2-40B4-BE49-F238E27FC236}">
                <a16:creationId xmlns:a16="http://schemas.microsoft.com/office/drawing/2014/main" id="{0EB6D23F-881E-B641-98B5-D61666633638}"/>
              </a:ext>
            </a:extLst>
          </p:cNvPr>
          <p:cNvSpPr/>
          <p:nvPr/>
        </p:nvSpPr>
        <p:spPr>
          <a:xfrm rot="5400000">
            <a:off x="4501730" y="373264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B04A9D-BEF2-D547-913F-35A98CF02F00}"/>
              </a:ext>
            </a:extLst>
          </p:cNvPr>
          <p:cNvSpPr txBox="1"/>
          <p:nvPr/>
        </p:nvSpPr>
        <p:spPr>
          <a:xfrm>
            <a:off x="4715114" y="4378292"/>
            <a:ext cx="206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Interactable Item</a:t>
            </a:r>
          </a:p>
        </p:txBody>
      </p:sp>
      <p:sp>
        <p:nvSpPr>
          <p:cNvPr id="54" name="삼각형 53">
            <a:extLst>
              <a:ext uri="{FF2B5EF4-FFF2-40B4-BE49-F238E27FC236}">
                <a16:creationId xmlns:a16="http://schemas.microsoft.com/office/drawing/2014/main" id="{19D85033-2D2C-C047-BCDB-A0883E59CF41}"/>
              </a:ext>
            </a:extLst>
          </p:cNvPr>
          <p:cNvSpPr/>
          <p:nvPr/>
        </p:nvSpPr>
        <p:spPr>
          <a:xfrm rot="5400000">
            <a:off x="4501730" y="4451102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EEF2B4-AAF0-3743-9190-54DD553A9A2C}"/>
              </a:ext>
            </a:extLst>
          </p:cNvPr>
          <p:cNvSpPr txBox="1"/>
          <p:nvPr/>
        </p:nvSpPr>
        <p:spPr>
          <a:xfrm>
            <a:off x="4715114" y="5331881"/>
            <a:ext cx="263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Non-Interactable Item</a:t>
            </a:r>
          </a:p>
        </p:txBody>
      </p:sp>
      <p:sp>
        <p:nvSpPr>
          <p:cNvPr id="71" name="삼각형 70">
            <a:extLst>
              <a:ext uri="{FF2B5EF4-FFF2-40B4-BE49-F238E27FC236}">
                <a16:creationId xmlns:a16="http://schemas.microsoft.com/office/drawing/2014/main" id="{E215F857-8BC8-054F-B8BA-0812FB791B47}"/>
              </a:ext>
            </a:extLst>
          </p:cNvPr>
          <p:cNvSpPr/>
          <p:nvPr/>
        </p:nvSpPr>
        <p:spPr>
          <a:xfrm rot="5400000">
            <a:off x="4501730" y="539162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D296E3A-810B-0640-A980-62952B45BF67}"/>
              </a:ext>
            </a:extLst>
          </p:cNvPr>
          <p:cNvSpPr txBox="1"/>
          <p:nvPr/>
        </p:nvSpPr>
        <p:spPr>
          <a:xfrm>
            <a:off x="4688988" y="5662519"/>
            <a:ext cx="667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상호작용이 없는 물체들의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Collider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및 </a:t>
            </a:r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Rigidbody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설정을 통해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  정의한다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A2ABE7D-3715-3049-9D3B-4340DF90B29A}"/>
              </a:ext>
            </a:extLst>
          </p:cNvPr>
          <p:cNvCxnSpPr>
            <a:cxnSpLocks/>
          </p:cNvCxnSpPr>
          <p:nvPr/>
        </p:nvCxnSpPr>
        <p:spPr>
          <a:xfrm>
            <a:off x="3735561" y="3129970"/>
            <a:ext cx="1058509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064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067945" y="1391147"/>
            <a:ext cx="4044013" cy="6914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3423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씬 구조도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설명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167EFE-F959-5347-8152-36FDF45522E9}"/>
              </a:ext>
            </a:extLst>
          </p:cNvPr>
          <p:cNvCxnSpPr>
            <a:cxnSpLocks/>
          </p:cNvCxnSpPr>
          <p:nvPr/>
        </p:nvCxnSpPr>
        <p:spPr>
          <a:xfrm flipH="1" flipV="1">
            <a:off x="8300627" y="2557037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B9F9225-E6C4-3142-ADC4-DF9520E1559F}"/>
              </a:ext>
            </a:extLst>
          </p:cNvPr>
          <p:cNvSpPr txBox="1"/>
          <p:nvPr/>
        </p:nvSpPr>
        <p:spPr>
          <a:xfrm>
            <a:off x="2245229" y="25188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94ED8-9166-6F44-B81F-FD3B2D01A20C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클래스 구조도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씬 구조도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02670D-30C3-BC4F-9C49-EFFA860841E4}"/>
              </a:ext>
            </a:extLst>
          </p:cNvPr>
          <p:cNvSpPr/>
          <p:nvPr/>
        </p:nvSpPr>
        <p:spPr>
          <a:xfrm>
            <a:off x="360090" y="4626508"/>
            <a:ext cx="4044013" cy="180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재즈 장르를 체험할 수 있다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여러 상호작용을 통해 체험 가능하다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피아노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색소폰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베이스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드럼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84903B-C1ED-3645-9D96-28C823B44958}"/>
              </a:ext>
            </a:extLst>
          </p:cNvPr>
          <p:cNvSpPr/>
          <p:nvPr/>
        </p:nvSpPr>
        <p:spPr>
          <a:xfrm>
            <a:off x="7799725" y="4626508"/>
            <a:ext cx="4032186" cy="180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82F6D8-C30C-E443-88BB-3E42D9F8787A}"/>
              </a:ext>
            </a:extLst>
          </p:cNvPr>
          <p:cNvCxnSpPr>
            <a:cxnSpLocks/>
          </p:cNvCxnSpPr>
          <p:nvPr/>
        </p:nvCxnSpPr>
        <p:spPr>
          <a:xfrm flipH="1">
            <a:off x="2104033" y="2437800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6FB18F8-3EE8-5344-9933-03572A6B2A85}"/>
              </a:ext>
            </a:extLst>
          </p:cNvPr>
          <p:cNvSpPr/>
          <p:nvPr/>
        </p:nvSpPr>
        <p:spPr>
          <a:xfrm>
            <a:off x="4067945" y="2062397"/>
            <a:ext cx="4044013" cy="180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게임 시작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컨트롤러 조작법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게임 정보 기능을 담당하는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씬이다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79CCB92-D96A-0A46-8AAD-4825966A274C}"/>
              </a:ext>
            </a:extLst>
          </p:cNvPr>
          <p:cNvCxnSpPr>
            <a:cxnSpLocks/>
          </p:cNvCxnSpPr>
          <p:nvPr/>
        </p:nvCxnSpPr>
        <p:spPr>
          <a:xfrm flipV="1">
            <a:off x="2422361" y="2562514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D5B38E8-6596-7749-94A2-CB073DA9050F}"/>
              </a:ext>
            </a:extLst>
          </p:cNvPr>
          <p:cNvSpPr txBox="1"/>
          <p:nvPr/>
        </p:nvSpPr>
        <p:spPr>
          <a:xfrm>
            <a:off x="3063747" y="315419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홈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5F8F649-7F95-9C4C-B8CE-94080EA70ACA}"/>
              </a:ext>
            </a:extLst>
          </p:cNvPr>
          <p:cNvCxnSpPr>
            <a:cxnSpLocks/>
          </p:cNvCxnSpPr>
          <p:nvPr/>
        </p:nvCxnSpPr>
        <p:spPr>
          <a:xfrm>
            <a:off x="8647055" y="2437800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EF0BA16-FDE6-764F-ABE9-1DE37412B786}"/>
              </a:ext>
            </a:extLst>
          </p:cNvPr>
          <p:cNvSpPr txBox="1"/>
          <p:nvPr/>
        </p:nvSpPr>
        <p:spPr>
          <a:xfrm>
            <a:off x="9176949" y="25188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시작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F7B4082-6EB6-F541-A5E3-4DA01D8D85F4}"/>
              </a:ext>
            </a:extLst>
          </p:cNvPr>
          <p:cNvSpPr txBox="1"/>
          <p:nvPr/>
        </p:nvSpPr>
        <p:spPr>
          <a:xfrm>
            <a:off x="8623867" y="315419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홈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2E5A91-C780-2F44-8634-9C7F77A5FE9E}"/>
              </a:ext>
            </a:extLst>
          </p:cNvPr>
          <p:cNvSpPr/>
          <p:nvPr/>
        </p:nvSpPr>
        <p:spPr>
          <a:xfrm>
            <a:off x="360089" y="3935052"/>
            <a:ext cx="4044013" cy="6914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USA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F552473-A8A1-BE4D-9E05-5A390BF76372}"/>
              </a:ext>
            </a:extLst>
          </p:cNvPr>
          <p:cNvSpPr/>
          <p:nvPr/>
        </p:nvSpPr>
        <p:spPr>
          <a:xfrm>
            <a:off x="7791498" y="3935052"/>
            <a:ext cx="4044013" cy="6914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Korea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B0409-BECC-324B-9ADB-BF2E8D77033C}"/>
              </a:ext>
            </a:extLst>
          </p:cNvPr>
          <p:cNvSpPr txBox="1"/>
          <p:nvPr/>
        </p:nvSpPr>
        <p:spPr>
          <a:xfrm>
            <a:off x="7881652" y="4815668"/>
            <a:ext cx="41111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사물놀이 장르를 체험할 수 있다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악기 학습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각 악기의 설명 및 샘플 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소리 듣기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연주하기 기능을 제공한다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장단 학습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각 장단의 설명 및 샘플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소리 듣기 기능을 제공한다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6375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09F4222-77F2-3C4F-8B8B-657B75CF2F44}"/>
              </a:ext>
            </a:extLst>
          </p:cNvPr>
          <p:cNvSpPr/>
          <p:nvPr/>
        </p:nvSpPr>
        <p:spPr>
          <a:xfrm>
            <a:off x="4067945" y="1391149"/>
            <a:ext cx="4044013" cy="6914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Intro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40F23-E8DD-2746-88F0-E39F9B8DB0F5}"/>
              </a:ext>
            </a:extLst>
          </p:cNvPr>
          <p:cNvSpPr txBox="1"/>
          <p:nvPr/>
        </p:nvSpPr>
        <p:spPr>
          <a:xfrm>
            <a:off x="255585" y="229853"/>
            <a:ext cx="3010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2.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구조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62565-8EC5-A846-AE75-B78578D0E746}"/>
              </a:ext>
            </a:extLst>
          </p:cNvPr>
          <p:cNvSpPr/>
          <p:nvPr/>
        </p:nvSpPr>
        <p:spPr>
          <a:xfrm>
            <a:off x="954199" y="764992"/>
            <a:ext cx="23423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씬 구조도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 구성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E7EB31-4FC2-BD4A-94F3-CFDC5C53999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94ED8-9166-6F44-B81F-FD3B2D01A20C}"/>
              </a:ext>
            </a:extLst>
          </p:cNvPr>
          <p:cNvSpPr txBox="1"/>
          <p:nvPr/>
        </p:nvSpPr>
        <p:spPr>
          <a:xfrm>
            <a:off x="9301085" y="329214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클래스 구조도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씬 구조도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02670D-30C3-BC4F-9C49-EFFA860841E4}"/>
              </a:ext>
            </a:extLst>
          </p:cNvPr>
          <p:cNvSpPr/>
          <p:nvPr/>
        </p:nvSpPr>
        <p:spPr>
          <a:xfrm>
            <a:off x="360090" y="4626510"/>
            <a:ext cx="4044013" cy="180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84903B-C1ED-3645-9D96-28C823B44958}"/>
              </a:ext>
            </a:extLst>
          </p:cNvPr>
          <p:cNvSpPr/>
          <p:nvPr/>
        </p:nvSpPr>
        <p:spPr>
          <a:xfrm>
            <a:off x="7799724" y="4626510"/>
            <a:ext cx="4035787" cy="180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7E2C37-6561-5740-8167-82AA4D1ED5C9}"/>
              </a:ext>
            </a:extLst>
          </p:cNvPr>
          <p:cNvSpPr txBox="1"/>
          <p:nvPr/>
        </p:nvSpPr>
        <p:spPr>
          <a:xfrm>
            <a:off x="7799723" y="4794220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시작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919099-898E-A646-92FF-D7285E365899}"/>
              </a:ext>
            </a:extLst>
          </p:cNvPr>
          <p:cNvSpPr txBox="1"/>
          <p:nvPr/>
        </p:nvSpPr>
        <p:spPr>
          <a:xfrm>
            <a:off x="8512145" y="4820346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간단한 게임 진행 설명을 제공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하고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게임을 실행한다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148C8B-7138-D64A-80E0-F35A91F7B365}"/>
              </a:ext>
            </a:extLst>
          </p:cNvPr>
          <p:cNvSpPr txBox="1"/>
          <p:nvPr/>
        </p:nvSpPr>
        <p:spPr>
          <a:xfrm>
            <a:off x="7768480" y="5382051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조작법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FC8DE9-A739-8843-A49D-8A5294D66EA5}"/>
              </a:ext>
            </a:extLst>
          </p:cNvPr>
          <p:cNvSpPr txBox="1"/>
          <p:nvPr/>
        </p:nvSpPr>
        <p:spPr>
          <a:xfrm>
            <a:off x="8632159" y="5408177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컨트롤러 조작법에 대한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설명을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2FD5D6-5F5D-C74B-A725-30DB1D26A345}"/>
              </a:ext>
            </a:extLst>
          </p:cNvPr>
          <p:cNvSpPr txBox="1"/>
          <p:nvPr/>
        </p:nvSpPr>
        <p:spPr>
          <a:xfrm>
            <a:off x="7786660" y="600906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홈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2A9C52-E797-494A-8F58-9AC3DD6B63C2}"/>
              </a:ext>
            </a:extLst>
          </p:cNvPr>
          <p:cNvSpPr txBox="1"/>
          <p:nvPr/>
        </p:nvSpPr>
        <p:spPr>
          <a:xfrm>
            <a:off x="8278395" y="6035194"/>
            <a:ext cx="273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Intro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씬으로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되돌아간다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7E7896-E660-0E4B-9A98-5731478E4344}"/>
              </a:ext>
            </a:extLst>
          </p:cNvPr>
          <p:cNvSpPr txBox="1"/>
          <p:nvPr/>
        </p:nvSpPr>
        <p:spPr>
          <a:xfrm>
            <a:off x="366957" y="4794220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시작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12687C-9953-D043-B85B-A579DEDD3872}"/>
              </a:ext>
            </a:extLst>
          </p:cNvPr>
          <p:cNvSpPr txBox="1"/>
          <p:nvPr/>
        </p:nvSpPr>
        <p:spPr>
          <a:xfrm>
            <a:off x="1070898" y="4820346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간단한 게임 진행 설명을 제공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하고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게임을 실행한다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20BEFE-4692-4E4E-8B3D-EE866B683101}"/>
              </a:ext>
            </a:extLst>
          </p:cNvPr>
          <p:cNvSpPr txBox="1"/>
          <p:nvPr/>
        </p:nvSpPr>
        <p:spPr>
          <a:xfrm>
            <a:off x="348777" y="5382051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조작법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9566BF-214F-4B4E-9BA7-49398BC0E838}"/>
              </a:ext>
            </a:extLst>
          </p:cNvPr>
          <p:cNvSpPr txBox="1"/>
          <p:nvPr/>
        </p:nvSpPr>
        <p:spPr>
          <a:xfrm>
            <a:off x="1212456" y="5408177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컨트롤러 조작법에 대한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설명을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803416-6FEF-8041-9BAD-53AB349E6EFA}"/>
              </a:ext>
            </a:extLst>
          </p:cNvPr>
          <p:cNvSpPr txBox="1"/>
          <p:nvPr/>
        </p:nvSpPr>
        <p:spPr>
          <a:xfrm>
            <a:off x="354658" y="600906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홈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8B7A8E-6656-B341-BDCD-E94F51A69773}"/>
              </a:ext>
            </a:extLst>
          </p:cNvPr>
          <p:cNvSpPr txBox="1"/>
          <p:nvPr/>
        </p:nvSpPr>
        <p:spPr>
          <a:xfrm>
            <a:off x="858692" y="6035194"/>
            <a:ext cx="273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Intro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씬으로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되돌아간다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6FB18F8-3EE8-5344-9933-03572A6B2A85}"/>
              </a:ext>
            </a:extLst>
          </p:cNvPr>
          <p:cNvSpPr/>
          <p:nvPr/>
        </p:nvSpPr>
        <p:spPr>
          <a:xfrm>
            <a:off x="4067945" y="2062399"/>
            <a:ext cx="4044013" cy="180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4BD445-9064-384D-A08D-E4F3816AE88C}"/>
              </a:ext>
            </a:extLst>
          </p:cNvPr>
          <p:cNvSpPr txBox="1"/>
          <p:nvPr/>
        </p:nvSpPr>
        <p:spPr>
          <a:xfrm>
            <a:off x="4114001" y="223010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시작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B571F47-A601-0D45-8510-B077053333DE}"/>
              </a:ext>
            </a:extLst>
          </p:cNvPr>
          <p:cNvSpPr txBox="1"/>
          <p:nvPr/>
        </p:nvSpPr>
        <p:spPr>
          <a:xfrm>
            <a:off x="4817942" y="2256235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국가 선택 페이지를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62CB84-0663-0E48-932C-19FBBD9AD17E}"/>
              </a:ext>
            </a:extLst>
          </p:cNvPr>
          <p:cNvSpPr txBox="1"/>
          <p:nvPr/>
        </p:nvSpPr>
        <p:spPr>
          <a:xfrm>
            <a:off x="4095821" y="2635058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조작법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10051C-EA15-1844-820C-D325C2047399}"/>
              </a:ext>
            </a:extLst>
          </p:cNvPr>
          <p:cNvSpPr txBox="1"/>
          <p:nvPr/>
        </p:nvSpPr>
        <p:spPr>
          <a:xfrm>
            <a:off x="4959500" y="2661184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컨트롤러 조작법에 대한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설명을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1D2608-4748-4241-813F-FC60487332CB}"/>
              </a:ext>
            </a:extLst>
          </p:cNvPr>
          <p:cNvSpPr txBox="1"/>
          <p:nvPr/>
        </p:nvSpPr>
        <p:spPr>
          <a:xfrm>
            <a:off x="4101702" y="3262075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n-ea"/>
              </a:rPr>
              <a:t>정보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:</a:t>
            </a:r>
            <a:endParaRPr kumimoji="1"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7E9C29-0AF3-AB46-8275-05CAD1FEBD1A}"/>
              </a:ext>
            </a:extLst>
          </p:cNvPr>
          <p:cNvSpPr txBox="1"/>
          <p:nvPr/>
        </p:nvSpPr>
        <p:spPr>
          <a:xfrm>
            <a:off x="4747542" y="3288201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게임에 관한 정보를 제공한다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2E5A91-C780-2F44-8634-9C7F77A5FE9E}"/>
              </a:ext>
            </a:extLst>
          </p:cNvPr>
          <p:cNvSpPr/>
          <p:nvPr/>
        </p:nvSpPr>
        <p:spPr>
          <a:xfrm>
            <a:off x="360089" y="3935054"/>
            <a:ext cx="4044013" cy="6914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USA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F552473-A8A1-BE4D-9E05-5A390BF76372}"/>
              </a:ext>
            </a:extLst>
          </p:cNvPr>
          <p:cNvSpPr/>
          <p:nvPr/>
        </p:nvSpPr>
        <p:spPr>
          <a:xfrm>
            <a:off x="7791498" y="3935054"/>
            <a:ext cx="4044013" cy="6914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Korea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98A2EA4-2F3C-AD41-AD80-0BCDCF04EBD4}"/>
              </a:ext>
            </a:extLst>
          </p:cNvPr>
          <p:cNvCxnSpPr>
            <a:cxnSpLocks/>
          </p:cNvCxnSpPr>
          <p:nvPr/>
        </p:nvCxnSpPr>
        <p:spPr>
          <a:xfrm flipH="1" flipV="1">
            <a:off x="8300627" y="2557037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DBC0DDB-D21C-9E4D-A637-348F14F6F4AE}"/>
              </a:ext>
            </a:extLst>
          </p:cNvPr>
          <p:cNvSpPr txBox="1"/>
          <p:nvPr/>
        </p:nvSpPr>
        <p:spPr>
          <a:xfrm>
            <a:off x="2245229" y="25188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시작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5F731E9-088D-A345-B58E-17A27EB0B5A9}"/>
              </a:ext>
            </a:extLst>
          </p:cNvPr>
          <p:cNvCxnSpPr>
            <a:cxnSpLocks/>
          </p:cNvCxnSpPr>
          <p:nvPr/>
        </p:nvCxnSpPr>
        <p:spPr>
          <a:xfrm flipH="1">
            <a:off x="2104033" y="2437800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1FD5FDB-CE04-4F4F-8D2D-EF52313A75A9}"/>
              </a:ext>
            </a:extLst>
          </p:cNvPr>
          <p:cNvCxnSpPr>
            <a:cxnSpLocks/>
          </p:cNvCxnSpPr>
          <p:nvPr/>
        </p:nvCxnSpPr>
        <p:spPr>
          <a:xfrm flipV="1">
            <a:off x="2422361" y="2562514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7AB7CED-236F-8344-8A65-0EDB1ACEFE76}"/>
              </a:ext>
            </a:extLst>
          </p:cNvPr>
          <p:cNvSpPr txBox="1"/>
          <p:nvPr/>
        </p:nvSpPr>
        <p:spPr>
          <a:xfrm>
            <a:off x="3063747" y="315419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홈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D0C7340-BE25-DB43-A837-30A22020D50C}"/>
              </a:ext>
            </a:extLst>
          </p:cNvPr>
          <p:cNvCxnSpPr>
            <a:cxnSpLocks/>
          </p:cNvCxnSpPr>
          <p:nvPr/>
        </p:nvCxnSpPr>
        <p:spPr>
          <a:xfrm>
            <a:off x="8647055" y="2437800"/>
            <a:ext cx="1324800" cy="1051200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8C6E942-F897-3147-B492-8CF3472418FC}"/>
              </a:ext>
            </a:extLst>
          </p:cNvPr>
          <p:cNvSpPr txBox="1"/>
          <p:nvPr/>
        </p:nvSpPr>
        <p:spPr>
          <a:xfrm>
            <a:off x="9176949" y="25188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시작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B49255D-7689-424F-9778-A0DB09C082DC}"/>
              </a:ext>
            </a:extLst>
          </p:cNvPr>
          <p:cNvSpPr txBox="1"/>
          <p:nvPr/>
        </p:nvSpPr>
        <p:spPr>
          <a:xfrm>
            <a:off x="8623867" y="315419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홈</a:t>
            </a:r>
          </a:p>
        </p:txBody>
      </p:sp>
    </p:spTree>
    <p:extLst>
      <p:ext uri="{BB962C8B-B14F-4D97-AF65-F5344CB8AC3E}">
        <p14:creationId xmlns:p14="http://schemas.microsoft.com/office/powerpoint/2010/main" val="4149306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309ACF-A666-C941-B1FF-FC8772C5FABF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Audio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D0BFD-69C5-5545-BE15-6A42FC61C001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+mn-ea"/>
              </a:rPr>
              <a:t>CloseObject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4574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5872199" y="2276674"/>
            <a:ext cx="6003963" cy="3003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285711" y="3447578"/>
            <a:ext cx="5590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Audio Source</a:t>
            </a:r>
            <a:r>
              <a:rPr kumimoji="1" lang="ko-KR" altLang="en-US" sz="2000" dirty="0">
                <a:solidFill>
                  <a:schemeClr val="bg1"/>
                </a:solidFill>
              </a:rPr>
              <a:t>에 각 </a:t>
            </a:r>
            <a:r>
              <a:rPr kumimoji="1" lang="en-US" altLang="ko-KR" sz="2000" dirty="0">
                <a:solidFill>
                  <a:schemeClr val="bg1"/>
                </a:solidFill>
              </a:rPr>
              <a:t>Clip</a:t>
            </a:r>
            <a:r>
              <a:rPr kumimoji="1" lang="ko-KR" altLang="en-US" sz="2000" dirty="0">
                <a:solidFill>
                  <a:schemeClr val="bg1"/>
                </a:solidFill>
              </a:rPr>
              <a:t>을 미리 추가하고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Spatial Blend </a:t>
            </a:r>
            <a:r>
              <a:rPr kumimoji="1" lang="ko-KR" altLang="en-US" sz="2000" dirty="0">
                <a:solidFill>
                  <a:schemeClr val="bg1"/>
                </a:solidFill>
              </a:rPr>
              <a:t>옵션을 </a:t>
            </a:r>
            <a:r>
              <a:rPr kumimoji="1" lang="en-US" altLang="ko-KR" sz="2000" dirty="0">
                <a:solidFill>
                  <a:schemeClr val="bg1"/>
                </a:solidFill>
              </a:rPr>
              <a:t>3D</a:t>
            </a:r>
            <a:r>
              <a:rPr kumimoji="1" lang="ko-KR" altLang="en-US" sz="2000" dirty="0">
                <a:solidFill>
                  <a:schemeClr val="bg1"/>
                </a:solidFill>
              </a:rPr>
              <a:t>로 설정한다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034715" y="351637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3AE1E9-3395-DF42-A0E3-84B9C1548725}"/>
              </a:ext>
            </a:extLst>
          </p:cNvPr>
          <p:cNvSpPr/>
          <p:nvPr/>
        </p:nvSpPr>
        <p:spPr>
          <a:xfrm>
            <a:off x="954199" y="674839"/>
            <a:ext cx="1346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  <a:latin typeface="+mn-ea"/>
              </a:rPr>
              <a:t>Audio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Audio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CloseObject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730B43-300E-9D4B-B6B6-C917687D558B}"/>
              </a:ext>
            </a:extLst>
          </p:cNvPr>
          <p:cNvSpPr txBox="1"/>
          <p:nvPr/>
        </p:nvSpPr>
        <p:spPr>
          <a:xfrm>
            <a:off x="6285710" y="4309727"/>
            <a:ext cx="5590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3D Sound Settings</a:t>
            </a:r>
            <a:r>
              <a:rPr kumimoji="1" lang="ko-KR" altLang="en-US" sz="2000" dirty="0">
                <a:solidFill>
                  <a:schemeClr val="bg1"/>
                </a:solidFill>
              </a:rPr>
              <a:t>의 세부 설정을 통해 최소 및 최대 거리를 지정한다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C530CD24-85CA-DC4B-8F5A-01C827C056BE}"/>
              </a:ext>
            </a:extLst>
          </p:cNvPr>
          <p:cNvSpPr/>
          <p:nvPr/>
        </p:nvSpPr>
        <p:spPr>
          <a:xfrm rot="5400000">
            <a:off x="6034715" y="437852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34C34C-EED5-3643-87EA-1AC34FF93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8" y="4023154"/>
            <a:ext cx="2840218" cy="15860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45DADE-4CBB-4A4B-BCA3-E090F04EE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539" y="1851671"/>
            <a:ext cx="2188387" cy="37575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1579AC-E6DA-2440-A3CD-CE70B5BE506F}"/>
              </a:ext>
            </a:extLst>
          </p:cNvPr>
          <p:cNvSpPr txBox="1"/>
          <p:nvPr/>
        </p:nvSpPr>
        <p:spPr>
          <a:xfrm>
            <a:off x="6285711" y="2639489"/>
            <a:ext cx="5590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북의 자식 객체에 각각의 역할을 하는 </a:t>
            </a:r>
            <a:r>
              <a:rPr kumimoji="1" lang="en-US" altLang="ko-KR" sz="2000" dirty="0">
                <a:solidFill>
                  <a:schemeClr val="bg1"/>
                </a:solidFill>
              </a:rPr>
              <a:t>Audio Source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추가한다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삼각형 17">
            <a:extLst>
              <a:ext uri="{FF2B5EF4-FFF2-40B4-BE49-F238E27FC236}">
                <a16:creationId xmlns:a16="http://schemas.microsoft.com/office/drawing/2014/main" id="{5133AF7F-91B5-754D-8C27-CF011C1D5999}"/>
              </a:ext>
            </a:extLst>
          </p:cNvPr>
          <p:cNvSpPr/>
          <p:nvPr/>
        </p:nvSpPr>
        <p:spPr>
          <a:xfrm rot="5400000">
            <a:off x="6034715" y="2708290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3" name="그림 2" descr="앉아있는, 테이블, 쥐고있는, 대형이(가) 표시된 사진&#10;&#10;자동 생성된 설명">
            <a:extLst>
              <a:ext uri="{FF2B5EF4-FFF2-40B4-BE49-F238E27FC236}">
                <a16:creationId xmlns:a16="http://schemas.microsoft.com/office/drawing/2014/main" id="{23675AAD-FCD6-BD42-B859-C42FE2D47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50" y="1772012"/>
            <a:ext cx="2576921" cy="193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73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339993" y="2006299"/>
            <a:ext cx="5536169" cy="33185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77593" y="3387907"/>
            <a:ext cx="48718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악기마다 </a:t>
            </a:r>
            <a:r>
              <a:rPr kumimoji="1" lang="en-US" altLang="ko-KR" sz="2000" dirty="0">
                <a:solidFill>
                  <a:schemeClr val="bg1"/>
                </a:solidFill>
              </a:rPr>
              <a:t>Collider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각기 다르게 추가하고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</a:p>
          <a:p>
            <a:r>
              <a:rPr kumimoji="1" lang="en-US" altLang="ko-KR" sz="2000" dirty="0">
                <a:solidFill>
                  <a:schemeClr val="bg1"/>
                </a:solidFill>
              </a:rPr>
              <a:t>Collider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Script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컴포넌트로 추가한다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426597" y="345670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321FF-AA21-4149-BC54-DC22E53B3059}"/>
              </a:ext>
            </a:extLst>
          </p:cNvPr>
          <p:cNvSpPr txBox="1"/>
          <p:nvPr/>
        </p:nvSpPr>
        <p:spPr>
          <a:xfrm>
            <a:off x="6677593" y="4145552"/>
            <a:ext cx="4766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solidFill>
                  <a:schemeClr val="bg1"/>
                </a:solidFill>
              </a:rPr>
              <a:t>OnTriggerEnter</a:t>
            </a:r>
            <a:r>
              <a:rPr kumimoji="1" lang="ko-KR" altLang="en-US" sz="2000" dirty="0">
                <a:solidFill>
                  <a:schemeClr val="bg1"/>
                </a:solidFill>
              </a:rPr>
              <a:t> 메서드를 오버라이딩하여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충돌 시 연주 사운드 플레이를 정의한다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endParaRPr kumimoji="1"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E8C010EB-0E99-D649-8474-DA8BCFDA981B}"/>
              </a:ext>
            </a:extLst>
          </p:cNvPr>
          <p:cNvSpPr/>
          <p:nvPr/>
        </p:nvSpPr>
        <p:spPr>
          <a:xfrm rot="5400000">
            <a:off x="6426597" y="4214353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24E306-8CC8-D042-8B3A-46AE37202734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</a:rPr>
              <a:t>Audio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CloseObject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A3BC0F-5D50-214A-8462-09D4FC8C6B08}"/>
              </a:ext>
            </a:extLst>
          </p:cNvPr>
          <p:cNvSpPr/>
          <p:nvPr/>
        </p:nvSpPr>
        <p:spPr>
          <a:xfrm>
            <a:off x="954199" y="674839"/>
            <a:ext cx="1346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  <a:latin typeface="+mn-ea"/>
              </a:rPr>
              <a:t>Audio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40DA7126-CA6D-EB4B-89F7-03B8E763D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41" y="1523893"/>
            <a:ext cx="2577803" cy="43488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33F288-683F-BF4E-9840-0BF4812A0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70" y="1523893"/>
            <a:ext cx="2863130" cy="34661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A23FA3-55CE-4C43-A8EC-23B493EB5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70" y="5102060"/>
            <a:ext cx="2863130" cy="7448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7225063-83F8-284B-B691-1764FA87347C}"/>
              </a:ext>
            </a:extLst>
          </p:cNvPr>
          <p:cNvSpPr txBox="1"/>
          <p:nvPr/>
        </p:nvSpPr>
        <p:spPr>
          <a:xfrm>
            <a:off x="6677593" y="2630912"/>
            <a:ext cx="4932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연주하기 기능 정의를 위해 </a:t>
            </a:r>
            <a:r>
              <a:rPr kumimoji="1" lang="en-US" altLang="ko-KR" sz="2000" dirty="0">
                <a:solidFill>
                  <a:schemeClr val="bg1"/>
                </a:solidFill>
              </a:rPr>
              <a:t>Audio Source</a:t>
            </a:r>
            <a:r>
              <a:rPr kumimoji="1" lang="ko-KR" altLang="en-US" sz="2000" dirty="0">
                <a:solidFill>
                  <a:schemeClr val="bg1"/>
                </a:solidFill>
              </a:rPr>
              <a:t>에 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각 악기의 연주 사운드를 추가한다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endParaRPr kumimoji="1"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26" name="삼각형 25">
            <a:extLst>
              <a:ext uri="{FF2B5EF4-FFF2-40B4-BE49-F238E27FC236}">
                <a16:creationId xmlns:a16="http://schemas.microsoft.com/office/drawing/2014/main" id="{1F8277C5-2895-5E49-ABC0-B9BFA2CC6B70}"/>
              </a:ext>
            </a:extLst>
          </p:cNvPr>
          <p:cNvSpPr/>
          <p:nvPr/>
        </p:nvSpPr>
        <p:spPr>
          <a:xfrm rot="5400000">
            <a:off x="6426597" y="2699713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351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6784" y="2143078"/>
            <a:ext cx="150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548842" y="2334627"/>
            <a:ext cx="507502" cy="376397"/>
            <a:chOff x="5548842" y="2334627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3165410"/>
            <a:ext cx="0" cy="16629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747" y="326815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47" y="3668264"/>
            <a:ext cx="2689304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구조 설계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5746" y="4062890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주요 </a:t>
            </a:r>
            <a:r>
              <a:rPr lang="ko-KR" altLang="en-US" dirty="0" err="1">
                <a:solidFill>
                  <a:schemeClr val="bg1"/>
                </a:solidFill>
              </a:rPr>
              <a:t>구현부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16433" y="32494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1.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1691" y="36390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2.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1691" y="4028618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3.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BAC5D-F99F-F042-B85A-537D74E39F3B}"/>
              </a:ext>
            </a:extLst>
          </p:cNvPr>
          <p:cNvSpPr txBox="1"/>
          <p:nvPr/>
        </p:nvSpPr>
        <p:spPr>
          <a:xfrm>
            <a:off x="5625746" y="4457516"/>
            <a:ext cx="3500565" cy="37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참고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267C6-0876-D541-B9D8-9FA019A2F738}"/>
              </a:ext>
            </a:extLst>
          </p:cNvPr>
          <p:cNvSpPr txBox="1"/>
          <p:nvPr/>
        </p:nvSpPr>
        <p:spPr>
          <a:xfrm>
            <a:off x="4921691" y="4414051"/>
            <a:ext cx="50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+mn-ea"/>
              </a:rPr>
              <a:t>4.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AD810-42BF-B14C-A13B-21F60AC942C7}"/>
              </a:ext>
            </a:extLst>
          </p:cNvPr>
          <p:cNvSpPr/>
          <p:nvPr/>
        </p:nvSpPr>
        <p:spPr>
          <a:xfrm>
            <a:off x="6270963" y="2333791"/>
            <a:ext cx="5605200" cy="31264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주요 </a:t>
            </a:r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구현부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265A0F-2AD3-B64F-B3B6-151F75D3EEA5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B678AA-3507-0B43-B247-2C0FA038DAD1}"/>
              </a:ext>
            </a:extLst>
          </p:cNvPr>
          <p:cNvSpPr txBox="1"/>
          <p:nvPr/>
        </p:nvSpPr>
        <p:spPr>
          <a:xfrm>
            <a:off x="6612278" y="2669878"/>
            <a:ext cx="583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1"/>
                </a:solidFill>
              </a:rPr>
              <a:t>Vector3</a:t>
            </a:r>
            <a:r>
              <a:rPr kumimoji="1" lang="ko-KR" altLang="en-US" sz="2000" dirty="0">
                <a:solidFill>
                  <a:schemeClr val="bg1"/>
                </a:solidFill>
              </a:rPr>
              <a:t>의 </a:t>
            </a:r>
            <a:r>
              <a:rPr kumimoji="1" lang="en-US" altLang="ko-KR" sz="2000" dirty="0" err="1">
                <a:solidFill>
                  <a:schemeClr val="bg1"/>
                </a:solidFill>
              </a:rPr>
              <a:t>sqrMagnitude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2000" dirty="0">
                <a:solidFill>
                  <a:schemeClr val="bg1"/>
                </a:solidFill>
              </a:rPr>
              <a:t> 이용해 크기의 제곱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값을 저장한다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CF4E846B-6F16-7347-AA2C-94AE085EDF83}"/>
              </a:ext>
            </a:extLst>
          </p:cNvPr>
          <p:cNvSpPr/>
          <p:nvPr/>
        </p:nvSpPr>
        <p:spPr>
          <a:xfrm rot="5400000">
            <a:off x="6361282" y="273867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5322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Audio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</a:t>
            </a:r>
            <a:r>
              <a:rPr lang="en-US" altLang="ko-KR" sz="1200" b="1" u="sng" dirty="0" err="1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CloseObject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89EDC-9C4C-344C-84B6-CD6A7B3ED4B8}"/>
              </a:ext>
            </a:extLst>
          </p:cNvPr>
          <p:cNvSpPr/>
          <p:nvPr/>
        </p:nvSpPr>
        <p:spPr>
          <a:xfrm>
            <a:off x="954199" y="674839"/>
            <a:ext cx="25042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 err="1">
                <a:ln w="0"/>
                <a:solidFill>
                  <a:schemeClr val="bg1"/>
                </a:solidFill>
                <a:latin typeface="+mn-ea"/>
              </a:rPr>
              <a:t>CloseObject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FEC6BA-DFFA-1A49-9823-69609771A62E}"/>
              </a:ext>
            </a:extLst>
          </p:cNvPr>
          <p:cNvSpPr txBox="1"/>
          <p:nvPr/>
        </p:nvSpPr>
        <p:spPr>
          <a:xfrm>
            <a:off x="6612278" y="3427523"/>
            <a:ext cx="583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이후</a:t>
            </a:r>
            <a:r>
              <a:rPr kumimoji="1" lang="en-US" altLang="ko-KR" sz="2000" dirty="0">
                <a:solidFill>
                  <a:schemeClr val="bg1"/>
                </a:solidFill>
              </a:rPr>
              <a:t>,</a:t>
            </a:r>
            <a:r>
              <a:rPr kumimoji="1" lang="ko-KR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</a:rPr>
              <a:t>if</a:t>
            </a:r>
            <a:r>
              <a:rPr kumimoji="1" lang="ko-KR" altLang="en-US" sz="2000" dirty="0">
                <a:solidFill>
                  <a:schemeClr val="bg1"/>
                </a:solidFill>
              </a:rPr>
              <a:t>문을 이용해 지정한 거리 범위의 제곱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값과 현재 거리의 </a:t>
            </a:r>
            <a:r>
              <a:rPr kumimoji="1" lang="ko-KR" altLang="en-US" sz="2000" dirty="0" err="1">
                <a:solidFill>
                  <a:schemeClr val="bg1"/>
                </a:solidFill>
              </a:rPr>
              <a:t>제곱값을</a:t>
            </a:r>
            <a:r>
              <a:rPr kumimoji="1" lang="ko-KR" altLang="en-US" sz="2000" dirty="0">
                <a:solidFill>
                  <a:schemeClr val="bg1"/>
                </a:solidFill>
              </a:rPr>
              <a:t> 비교한다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삼각형 11">
            <a:extLst>
              <a:ext uri="{FF2B5EF4-FFF2-40B4-BE49-F238E27FC236}">
                <a16:creationId xmlns:a16="http://schemas.microsoft.com/office/drawing/2014/main" id="{1B258D43-66C4-4243-9FD2-BD4EC3C4A972}"/>
              </a:ext>
            </a:extLst>
          </p:cNvPr>
          <p:cNvSpPr/>
          <p:nvPr/>
        </p:nvSpPr>
        <p:spPr>
          <a:xfrm rot="5400000">
            <a:off x="6361282" y="349632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63F516-F079-4D42-9D76-9D37EFEE1559}"/>
              </a:ext>
            </a:extLst>
          </p:cNvPr>
          <p:cNvSpPr txBox="1"/>
          <p:nvPr/>
        </p:nvSpPr>
        <p:spPr>
          <a:xfrm>
            <a:off x="6612278" y="4237421"/>
            <a:ext cx="5836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</a:rPr>
              <a:t>크기의 제곱 값을 비교하는 방법은 루트 연산을 하지 않기 때문에 연산 속도가 더 빠르므로</a:t>
            </a:r>
            <a:endParaRPr kumimoji="1" lang="en-US" altLang="ko-KR" sz="2000" dirty="0">
              <a:solidFill>
                <a:schemeClr val="bg1"/>
              </a:solidFill>
            </a:endParaRPr>
          </a:p>
          <a:p>
            <a:r>
              <a:rPr kumimoji="1" lang="ko-KR" altLang="en-US" sz="2000" dirty="0">
                <a:solidFill>
                  <a:schemeClr val="bg1"/>
                </a:solidFill>
              </a:rPr>
              <a:t>크기를 비교하는 것보다 더 효율적이다</a:t>
            </a:r>
            <a:r>
              <a:rPr kumimoji="1"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C3F15DA4-ACD8-D140-9530-F54AD1EF9AF8}"/>
              </a:ext>
            </a:extLst>
          </p:cNvPr>
          <p:cNvSpPr/>
          <p:nvPr/>
        </p:nvSpPr>
        <p:spPr>
          <a:xfrm rot="5400000">
            <a:off x="6361282" y="4306222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5B509F-2208-B544-813C-3FAEEBFFEE5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8" y="1523893"/>
            <a:ext cx="5605200" cy="47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9" y="3529676"/>
            <a:ext cx="304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AFA603-0CD0-7C4B-8123-51ADD150B199}"/>
              </a:ext>
            </a:extLst>
          </p:cNvPr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참여 목록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D540B-E1CE-4842-A95C-FD4BBE157A75}"/>
              </a:ext>
            </a:extLst>
          </p:cNvPr>
          <p:cNvSpPr txBox="1"/>
          <p:nvPr/>
        </p:nvSpPr>
        <p:spPr>
          <a:xfrm>
            <a:off x="8426614" y="435173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530313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참여 목록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참고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0E6B5C-18E5-9443-8CFC-9CFC0CE5DA03}"/>
              </a:ext>
            </a:extLst>
          </p:cNvPr>
          <p:cNvSpPr/>
          <p:nvPr/>
        </p:nvSpPr>
        <p:spPr>
          <a:xfrm>
            <a:off x="954199" y="76499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참여 목록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A18619F-0A04-7A47-B908-D7DEEAA205F2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101F6D-4723-CC42-A016-09F6C9435080}"/>
              </a:ext>
            </a:extLst>
          </p:cNvPr>
          <p:cNvSpPr/>
          <p:nvPr/>
        </p:nvSpPr>
        <p:spPr>
          <a:xfrm>
            <a:off x="270933" y="1803041"/>
            <a:ext cx="11655456" cy="39022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222E55-ADED-6F46-93BA-C34A7CD36C0B}"/>
              </a:ext>
            </a:extLst>
          </p:cNvPr>
          <p:cNvSpPr/>
          <p:nvPr/>
        </p:nvSpPr>
        <p:spPr>
          <a:xfrm>
            <a:off x="1138545" y="3288724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2019</a:t>
            </a:r>
            <a:r>
              <a:rPr lang="ko-KR" altLang="en-US" sz="2400" dirty="0">
                <a:solidFill>
                  <a:schemeClr val="bg1"/>
                </a:solidFill>
              </a:rPr>
              <a:t> 콘텐츠원캠퍼스 </a:t>
            </a:r>
            <a:r>
              <a:rPr lang="ko-KR" altLang="en-US" sz="2400" dirty="0" err="1">
                <a:solidFill>
                  <a:schemeClr val="bg1"/>
                </a:solidFill>
              </a:rPr>
              <a:t>구축운영</a:t>
            </a:r>
            <a:r>
              <a:rPr lang="ko-KR" altLang="en-US" sz="2400" dirty="0">
                <a:solidFill>
                  <a:schemeClr val="bg1"/>
                </a:solidFill>
              </a:rPr>
              <a:t> 및 </a:t>
            </a:r>
            <a:r>
              <a:rPr lang="en-US" altLang="ko-KR" sz="2400" dirty="0">
                <a:solidFill>
                  <a:schemeClr val="bg1"/>
                </a:solidFill>
              </a:rPr>
              <a:t>VR</a:t>
            </a:r>
            <a:r>
              <a:rPr lang="ko-KR" altLang="en-US" sz="2400" dirty="0">
                <a:solidFill>
                  <a:schemeClr val="bg1"/>
                </a:solidFill>
              </a:rPr>
              <a:t> 콘텐츠 개발 사업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F3665031-C3AF-7A41-B738-4487725D6ECE}"/>
              </a:ext>
            </a:extLst>
          </p:cNvPr>
          <p:cNvSpPr/>
          <p:nvPr/>
        </p:nvSpPr>
        <p:spPr>
          <a:xfrm rot="5400000">
            <a:off x="857580" y="339046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ACF8B4-341D-724C-A299-FD276EF20E59}"/>
              </a:ext>
            </a:extLst>
          </p:cNvPr>
          <p:cNvSpPr/>
          <p:nvPr/>
        </p:nvSpPr>
        <p:spPr>
          <a:xfrm>
            <a:off x="1138544" y="3706736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가상 현실</a:t>
            </a:r>
            <a:r>
              <a:rPr lang="en-US" altLang="ko-KR" sz="1600" dirty="0">
                <a:solidFill>
                  <a:schemeClr val="bg1"/>
                </a:solidFill>
              </a:rPr>
              <a:t>(VR)</a:t>
            </a:r>
            <a:r>
              <a:rPr lang="ko-KR" altLang="en-US" sz="1600" dirty="0">
                <a:solidFill>
                  <a:schemeClr val="bg1"/>
                </a:solidFill>
              </a:rPr>
              <a:t> 음악 교육 도구 제작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>
                <a:solidFill>
                  <a:schemeClr val="bg1"/>
                </a:solidFill>
              </a:rPr>
              <a:t>문화체육관광부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KOCCA(</a:t>
            </a:r>
            <a:r>
              <a:rPr lang="ko-KR" altLang="en-US" sz="1600" dirty="0">
                <a:solidFill>
                  <a:schemeClr val="bg1"/>
                </a:solidFill>
              </a:rPr>
              <a:t>한국콘텐츠진흥원</a:t>
            </a:r>
            <a:r>
              <a:rPr lang="en-US" altLang="ko-KR" sz="1600" dirty="0">
                <a:solidFill>
                  <a:schemeClr val="bg1"/>
                </a:solidFill>
              </a:rPr>
              <a:t>),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성결대학교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산학협력단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XRCENTER, </a:t>
            </a:r>
            <a:r>
              <a:rPr lang="ko-KR" altLang="en-US" sz="1600" dirty="0">
                <a:solidFill>
                  <a:schemeClr val="bg1"/>
                </a:solidFill>
              </a:rPr>
              <a:t>안양창조산업진흥원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D8F9CC-9B0A-674C-AA9D-F70770B14E8C}"/>
              </a:ext>
            </a:extLst>
          </p:cNvPr>
          <p:cNvSpPr/>
          <p:nvPr/>
        </p:nvSpPr>
        <p:spPr>
          <a:xfrm>
            <a:off x="1138545" y="4428910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</a:rPr>
              <a:t>학생주도</a:t>
            </a:r>
            <a:r>
              <a:rPr lang="ko-KR" altLang="en-US" sz="2400" dirty="0">
                <a:solidFill>
                  <a:schemeClr val="bg1"/>
                </a:solidFill>
              </a:rPr>
              <a:t> 연구 프로그램 지원 사업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01D6864B-DC91-FC44-A554-087BD79D902A}"/>
              </a:ext>
            </a:extLst>
          </p:cNvPr>
          <p:cNvSpPr/>
          <p:nvPr/>
        </p:nvSpPr>
        <p:spPr>
          <a:xfrm rot="5400000">
            <a:off x="857580" y="4530650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40BEB0E-3ECE-2747-8F54-442002871294}"/>
              </a:ext>
            </a:extLst>
          </p:cNvPr>
          <p:cNvSpPr/>
          <p:nvPr/>
        </p:nvSpPr>
        <p:spPr>
          <a:xfrm>
            <a:off x="1138544" y="4846922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가상 현실</a:t>
            </a:r>
            <a:r>
              <a:rPr lang="en-US" altLang="ko-KR" sz="1600" dirty="0">
                <a:solidFill>
                  <a:schemeClr val="bg1"/>
                </a:solidFill>
              </a:rPr>
              <a:t>(VR)</a:t>
            </a:r>
            <a:r>
              <a:rPr lang="ko-KR" altLang="en-US" sz="1600" dirty="0">
                <a:solidFill>
                  <a:schemeClr val="bg1"/>
                </a:solidFill>
              </a:rPr>
              <a:t> 음악 교육 도구 제작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 err="1">
                <a:solidFill>
                  <a:schemeClr val="bg1"/>
                </a:solidFill>
              </a:rPr>
              <a:t>성결대학교</a:t>
            </a:r>
            <a:r>
              <a:rPr lang="ko-KR" altLang="en-US" sz="1600" dirty="0">
                <a:solidFill>
                  <a:schemeClr val="bg1"/>
                </a:solidFill>
              </a:rPr>
              <a:t> 미래발전연구원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807850-70E4-CD43-998A-757F35A6E67B}"/>
              </a:ext>
            </a:extLst>
          </p:cNvPr>
          <p:cNvSpPr/>
          <p:nvPr/>
        </p:nvSpPr>
        <p:spPr>
          <a:xfrm>
            <a:off x="1138545" y="2146981"/>
            <a:ext cx="7848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2020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HCI KOREA –</a:t>
            </a:r>
            <a:r>
              <a:rPr lang="ko-KR" altLang="en-US" sz="2400" dirty="0">
                <a:solidFill>
                  <a:schemeClr val="bg1"/>
                </a:solidFill>
              </a:rPr>
              <a:t> 포스터 발표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9" name="삼각형 18">
            <a:extLst>
              <a:ext uri="{FF2B5EF4-FFF2-40B4-BE49-F238E27FC236}">
                <a16:creationId xmlns:a16="http://schemas.microsoft.com/office/drawing/2014/main" id="{7FFCEBC2-50F2-CA4E-BFA0-A8DB5A88F168}"/>
              </a:ext>
            </a:extLst>
          </p:cNvPr>
          <p:cNvSpPr/>
          <p:nvPr/>
        </p:nvSpPr>
        <p:spPr>
          <a:xfrm rot="5400000">
            <a:off x="857580" y="2248721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033BA7-D70C-3A47-B12E-58B195403412}"/>
              </a:ext>
            </a:extLst>
          </p:cNvPr>
          <p:cNvSpPr/>
          <p:nvPr/>
        </p:nvSpPr>
        <p:spPr>
          <a:xfrm>
            <a:off x="1138544" y="2564993"/>
            <a:ext cx="101738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</a:rPr>
              <a:t>가상 현실 음악 교육 모델 제작 연구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   </a:t>
            </a:r>
            <a:r>
              <a:rPr lang="en-US" altLang="ko-KR" sz="1600" dirty="0">
                <a:solidFill>
                  <a:schemeClr val="bg1"/>
                </a:solidFill>
              </a:rPr>
              <a:t>[</a:t>
            </a:r>
            <a:r>
              <a:rPr lang="ko-KR" altLang="en-US" sz="1600" dirty="0">
                <a:solidFill>
                  <a:schemeClr val="bg1"/>
                </a:solidFill>
              </a:rPr>
              <a:t>한국 </a:t>
            </a:r>
            <a:r>
              <a:rPr lang="en-US" altLang="ko-KR" sz="1600" dirty="0">
                <a:solidFill>
                  <a:schemeClr val="bg1"/>
                </a:solidFill>
              </a:rPr>
              <a:t>HCI </a:t>
            </a:r>
            <a:r>
              <a:rPr lang="ko-KR" altLang="en-US" sz="1600" dirty="0">
                <a:solidFill>
                  <a:schemeClr val="bg1"/>
                </a:solidFill>
              </a:rPr>
              <a:t>학회</a:t>
            </a:r>
            <a:r>
              <a:rPr lang="en-US" altLang="ko-KR" sz="16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09022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4" name="그림 3" descr="모니터, 휴대폰, 화면, 전화이(가) 표시된 사진&#10;&#10;자동 생성된 설명">
            <a:extLst>
              <a:ext uri="{FF2B5EF4-FFF2-40B4-BE49-F238E27FC236}">
                <a16:creationId xmlns:a16="http://schemas.microsoft.com/office/drawing/2014/main" id="{C69A0492-B7E6-4041-AC4F-1C91599BAD1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7" y="1627659"/>
            <a:ext cx="3754800" cy="1692000"/>
          </a:xfrm>
          <a:prstGeom prst="rect">
            <a:avLst/>
          </a:prstGeom>
        </p:spPr>
      </p:pic>
      <p:pic>
        <p:nvPicPr>
          <p:cNvPr id="8" name="그림 7" descr="휴대폰, 전화, 화면, 모니터이(가) 표시된 사진&#10;&#10;자동 생성된 설명">
            <a:extLst>
              <a:ext uri="{FF2B5EF4-FFF2-40B4-BE49-F238E27FC236}">
                <a16:creationId xmlns:a16="http://schemas.microsoft.com/office/drawing/2014/main" id="{887E076C-82E6-6F40-8803-EE13228FE81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00" y="1627659"/>
            <a:ext cx="3754800" cy="1692000"/>
          </a:xfrm>
          <a:prstGeom prst="rect">
            <a:avLst/>
          </a:prstGeom>
        </p:spPr>
      </p:pic>
      <p:pic>
        <p:nvPicPr>
          <p:cNvPr id="12" name="그림 11" descr="휴대폰, 전화, 앉아있는, 검은색이(가) 표시된 사진&#10;&#10;자동 생성된 설명">
            <a:extLst>
              <a:ext uri="{FF2B5EF4-FFF2-40B4-BE49-F238E27FC236}">
                <a16:creationId xmlns:a16="http://schemas.microsoft.com/office/drawing/2014/main" id="{42832DBF-F5DC-E942-B7E9-609BEEA7F47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13" y="1627659"/>
            <a:ext cx="3754800" cy="1692000"/>
          </a:xfrm>
          <a:prstGeom prst="rect">
            <a:avLst/>
          </a:prstGeom>
        </p:spPr>
      </p:pic>
      <p:pic>
        <p:nvPicPr>
          <p:cNvPr id="18" name="그림 17" descr="휴대폰, 전화, 앉아있는, 검은색이(가) 표시된 사진&#10;&#10;자동 생성된 설명">
            <a:extLst>
              <a:ext uri="{FF2B5EF4-FFF2-40B4-BE49-F238E27FC236}">
                <a16:creationId xmlns:a16="http://schemas.microsoft.com/office/drawing/2014/main" id="{A6741E34-5753-9D45-BBF7-5C82EF41BAD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7" y="4085924"/>
            <a:ext cx="3754800" cy="1692000"/>
          </a:xfrm>
          <a:prstGeom prst="rect">
            <a:avLst/>
          </a:prstGeom>
        </p:spPr>
      </p:pic>
      <p:pic>
        <p:nvPicPr>
          <p:cNvPr id="20" name="그림 19" descr="개체, 앉아있는, 검은색, 모니터이(가) 표시된 사진&#10;&#10;자동 생성된 설명">
            <a:extLst>
              <a:ext uri="{FF2B5EF4-FFF2-40B4-BE49-F238E27FC236}">
                <a16:creationId xmlns:a16="http://schemas.microsoft.com/office/drawing/2014/main" id="{0CA48611-AF40-344C-A4BF-FEADB509C1A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00" y="4085924"/>
            <a:ext cx="3754800" cy="1692000"/>
          </a:xfrm>
          <a:prstGeom prst="rect">
            <a:avLst/>
          </a:prstGeom>
        </p:spPr>
      </p:pic>
      <p:pic>
        <p:nvPicPr>
          <p:cNvPr id="22" name="그림 21" descr="앉아있는, 검은색, 사진, 하얀색이(가) 표시된 사진&#10;&#10;자동 생성된 설명">
            <a:extLst>
              <a:ext uri="{FF2B5EF4-FFF2-40B4-BE49-F238E27FC236}">
                <a16:creationId xmlns:a16="http://schemas.microsoft.com/office/drawing/2014/main" id="{1AB4A4E0-9F6A-0E4D-A0F2-CF7BD66F4445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13" y="4085924"/>
            <a:ext cx="3754800" cy="1692000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B3A5B82E-52E7-AF4B-AFF3-DDDB0AC4B8B4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63CAFB-98C0-3C47-855B-8315F4A53094}"/>
              </a:ext>
            </a:extLst>
          </p:cNvPr>
          <p:cNvSpPr/>
          <p:nvPr/>
        </p:nvSpPr>
        <p:spPr>
          <a:xfrm>
            <a:off x="954199" y="674839"/>
            <a:ext cx="11332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  <a:latin typeface="+mn-ea"/>
              </a:rPr>
              <a:t>Intro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9544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4" name="그림 3" descr="실내, 방, 생활, 천장이(가) 표시된 사진&#10;&#10;자동 생성된 설명">
            <a:extLst>
              <a:ext uri="{FF2B5EF4-FFF2-40B4-BE49-F238E27FC236}">
                <a16:creationId xmlns:a16="http://schemas.microsoft.com/office/drawing/2014/main" id="{D2B15055-A31A-1D49-961F-3351795E199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22" y="1461787"/>
            <a:ext cx="4532400" cy="2196000"/>
          </a:xfrm>
          <a:prstGeom prst="rect">
            <a:avLst/>
          </a:prstGeom>
        </p:spPr>
      </p:pic>
      <p:pic>
        <p:nvPicPr>
          <p:cNvPr id="8" name="그림 7" descr="실내, 방, 생활, 텔레비전이(가) 표시된 사진&#10;&#10;자동 생성된 설명">
            <a:extLst>
              <a:ext uri="{FF2B5EF4-FFF2-40B4-BE49-F238E27FC236}">
                <a16:creationId xmlns:a16="http://schemas.microsoft.com/office/drawing/2014/main" id="{8CA012F1-1FD8-8447-BC28-BE5BA39DCE4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478" y="1461787"/>
            <a:ext cx="4532400" cy="2196000"/>
          </a:xfrm>
          <a:prstGeom prst="rect">
            <a:avLst/>
          </a:prstGeom>
        </p:spPr>
      </p:pic>
      <p:pic>
        <p:nvPicPr>
          <p:cNvPr id="11" name="그림 10" descr="실내, 앉아있는, 테이블, 검은색이(가) 표시된 사진&#10;&#10;자동 생성된 설명">
            <a:extLst>
              <a:ext uri="{FF2B5EF4-FFF2-40B4-BE49-F238E27FC236}">
                <a16:creationId xmlns:a16="http://schemas.microsoft.com/office/drawing/2014/main" id="{54CA93CD-843D-C341-A137-01C2C30D698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22" y="4092151"/>
            <a:ext cx="4532400" cy="2196000"/>
          </a:xfrm>
          <a:prstGeom prst="rect">
            <a:avLst/>
          </a:prstGeom>
        </p:spPr>
      </p:pic>
      <p:pic>
        <p:nvPicPr>
          <p:cNvPr id="15" name="그림 14" descr="실내, 테이블, 앉아있는, 검은색이(가) 표시된 사진&#10;&#10;자동 생성된 설명">
            <a:extLst>
              <a:ext uri="{FF2B5EF4-FFF2-40B4-BE49-F238E27FC236}">
                <a16:creationId xmlns:a16="http://schemas.microsoft.com/office/drawing/2014/main" id="{5EA89E3C-4C09-CA4D-82CD-655E274676B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478" y="4092151"/>
            <a:ext cx="4532400" cy="2196000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90C03EE1-6C95-0347-B2C3-C6A87AACFFA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06C83E-4AA5-C946-973B-7C1BAA679C4A}"/>
              </a:ext>
            </a:extLst>
          </p:cNvPr>
          <p:cNvSpPr/>
          <p:nvPr/>
        </p:nvSpPr>
        <p:spPr>
          <a:xfrm>
            <a:off x="954199" y="674839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  <a:latin typeface="+mn-ea"/>
              </a:rPr>
              <a:t>USA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9149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ABD22AE-4A35-D248-BC57-A16D31D586DB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BDC649-ADAB-0B49-8348-E17B603B2879}"/>
              </a:ext>
            </a:extLst>
          </p:cNvPr>
          <p:cNvSpPr/>
          <p:nvPr/>
        </p:nvSpPr>
        <p:spPr>
          <a:xfrm>
            <a:off x="954199" y="674839"/>
            <a:ext cx="13079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  <a:latin typeface="+mn-ea"/>
              </a:rPr>
              <a:t>Korea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 descr="실외, 표지판, 도로, 건물이(가) 표시된 사진&#10;&#10;자동 생성된 설명">
            <a:extLst>
              <a:ext uri="{FF2B5EF4-FFF2-40B4-BE49-F238E27FC236}">
                <a16:creationId xmlns:a16="http://schemas.microsoft.com/office/drawing/2014/main" id="{27D21344-49F6-044C-90B8-893CA813784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7" y="1627659"/>
            <a:ext cx="3754800" cy="1692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B2F280-8EBA-A14E-8250-E637B98B29B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80" y="1627659"/>
            <a:ext cx="3754800" cy="1692000"/>
          </a:xfrm>
          <a:prstGeom prst="rect">
            <a:avLst/>
          </a:prstGeom>
        </p:spPr>
      </p:pic>
      <p:pic>
        <p:nvPicPr>
          <p:cNvPr id="21" name="그림 20" descr="실외, 표지판, 기차, 앉아있는이(가) 표시된 사진&#10;&#10;자동 생성된 설명">
            <a:extLst>
              <a:ext uri="{FF2B5EF4-FFF2-40B4-BE49-F238E27FC236}">
                <a16:creationId xmlns:a16="http://schemas.microsoft.com/office/drawing/2014/main" id="{677F4DE4-0489-4C4E-824A-63D4E9A9CD8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6" y="4099832"/>
            <a:ext cx="3754800" cy="1692000"/>
          </a:xfrm>
          <a:prstGeom prst="rect">
            <a:avLst/>
          </a:prstGeom>
        </p:spPr>
      </p:pic>
      <p:pic>
        <p:nvPicPr>
          <p:cNvPr id="23" name="그림 22" descr="실외, 표지판, 기차, 트랙이(가) 표시된 사진&#10;&#10;자동 생성된 설명">
            <a:extLst>
              <a:ext uri="{FF2B5EF4-FFF2-40B4-BE49-F238E27FC236}">
                <a16:creationId xmlns:a16="http://schemas.microsoft.com/office/drawing/2014/main" id="{6B48C405-34F7-A94D-8DFA-1E77B239BA0A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73" y="1627659"/>
            <a:ext cx="3754800" cy="1692000"/>
          </a:xfrm>
          <a:prstGeom prst="rect">
            <a:avLst/>
          </a:prstGeom>
        </p:spPr>
      </p:pic>
      <p:pic>
        <p:nvPicPr>
          <p:cNvPr id="25" name="그림 24" descr="실외, 건물, 도로, 앉아있는이(가) 표시된 사진&#10;&#10;자동 생성된 설명">
            <a:extLst>
              <a:ext uri="{FF2B5EF4-FFF2-40B4-BE49-F238E27FC236}">
                <a16:creationId xmlns:a16="http://schemas.microsoft.com/office/drawing/2014/main" id="{38FBB407-6D36-4D49-BDDB-13EAC8BAEBD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80" y="4099832"/>
            <a:ext cx="3754800" cy="1692000"/>
          </a:xfrm>
          <a:prstGeom prst="rect">
            <a:avLst/>
          </a:prstGeom>
        </p:spPr>
      </p:pic>
      <p:pic>
        <p:nvPicPr>
          <p:cNvPr id="27" name="그림 26" descr="앉아있는, 테이블, 건물, 벤치이(가) 표시된 사진&#10;&#10;자동 생성된 설명">
            <a:extLst>
              <a:ext uri="{FF2B5EF4-FFF2-40B4-BE49-F238E27FC236}">
                <a16:creationId xmlns:a16="http://schemas.microsoft.com/office/drawing/2014/main" id="{2343766E-C6E2-7B4B-87D3-0DAC336ED2D2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73" y="4099832"/>
            <a:ext cx="3754800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47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E956626-3E75-C442-9456-E7C21C231A41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51261-EE6A-084C-91B0-25F78C5B8DB3}"/>
              </a:ext>
            </a:extLst>
          </p:cNvPr>
          <p:cNvSpPr txBox="1"/>
          <p:nvPr/>
        </p:nvSpPr>
        <p:spPr>
          <a:xfrm>
            <a:off x="9989453" y="338983"/>
            <a:ext cx="240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참여 목록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참고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072F702-E8AF-D745-88D8-778BE29348BD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4F95A5-DB55-A549-BF0B-514CF882AD79}"/>
              </a:ext>
            </a:extLst>
          </p:cNvPr>
          <p:cNvSpPr/>
          <p:nvPr/>
        </p:nvSpPr>
        <p:spPr>
          <a:xfrm>
            <a:off x="954199" y="674839"/>
            <a:ext cx="13079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n w="0"/>
                <a:solidFill>
                  <a:schemeClr val="bg1"/>
                </a:solidFill>
                <a:latin typeface="+mn-ea"/>
              </a:rPr>
              <a:t>Korea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 descr="실내, 테이블, 앉아있는, 검은색이(가) 표시된 사진&#10;&#10;자동 생성된 설명">
            <a:extLst>
              <a:ext uri="{FF2B5EF4-FFF2-40B4-BE49-F238E27FC236}">
                <a16:creationId xmlns:a16="http://schemas.microsoft.com/office/drawing/2014/main" id="{B3E33206-490A-E04E-A822-553982426E5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5" y="2382994"/>
            <a:ext cx="3812400" cy="2314800"/>
          </a:xfrm>
          <a:prstGeom prst="rect">
            <a:avLst/>
          </a:prstGeom>
        </p:spPr>
      </p:pic>
      <p:pic>
        <p:nvPicPr>
          <p:cNvPr id="6" name="그림 5" descr="실내, 테이블, 앉아있는, 컴퓨터이(가) 표시된 사진&#10;&#10;자동 생성된 설명">
            <a:extLst>
              <a:ext uri="{FF2B5EF4-FFF2-40B4-BE49-F238E27FC236}">
                <a16:creationId xmlns:a16="http://schemas.microsoft.com/office/drawing/2014/main" id="{62E5AAE5-D305-7145-AB07-C9CC251A707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800" y="2382994"/>
            <a:ext cx="3812400" cy="2314800"/>
          </a:xfrm>
          <a:prstGeom prst="rect">
            <a:avLst/>
          </a:prstGeom>
        </p:spPr>
      </p:pic>
      <p:pic>
        <p:nvPicPr>
          <p:cNvPr id="21" name="그림 20" descr="실내, 앉아있는, 테이블, 검은색이(가) 표시된 사진&#10;&#10;자동 생성된 설명">
            <a:extLst>
              <a:ext uri="{FF2B5EF4-FFF2-40B4-BE49-F238E27FC236}">
                <a16:creationId xmlns:a16="http://schemas.microsoft.com/office/drawing/2014/main" id="{0AC9D627-ECA1-1146-851E-D881684670C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015" y="2382994"/>
            <a:ext cx="3812400" cy="23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9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2250" y="3125076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85827" y="1534494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482851" y="4063436"/>
            <a:ext cx="8546" cy="1126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513449" y="3529676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6614" y="4004004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게임 소개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개발 환경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7AD711-5257-1646-AD58-173D11F3DFEC}"/>
              </a:ext>
            </a:extLst>
          </p:cNvPr>
          <p:cNvSpPr txBox="1"/>
          <p:nvPr/>
        </p:nvSpPr>
        <p:spPr>
          <a:xfrm>
            <a:off x="8426614" y="4820089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본인 역할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3A3502-179F-C04C-AF10-5EA32B4E0849}"/>
              </a:ext>
            </a:extLst>
          </p:cNvPr>
          <p:cNvSpPr txBox="1"/>
          <p:nvPr/>
        </p:nvSpPr>
        <p:spPr>
          <a:xfrm>
            <a:off x="8426614" y="5232213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5165B1-7A61-624E-AB74-773C9AC4022E}"/>
              </a:ext>
            </a:extLst>
          </p:cNvPr>
          <p:cNvSpPr/>
          <p:nvPr/>
        </p:nvSpPr>
        <p:spPr>
          <a:xfrm>
            <a:off x="571828" y="4135277"/>
            <a:ext cx="11046790" cy="25241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39178-0719-1042-BF1D-7653085A2F75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07BE-C14E-AB46-B72F-0FA252D09A29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7D906-E600-BB47-AD3D-D51B8236DAC8}"/>
              </a:ext>
            </a:extLst>
          </p:cNvPr>
          <p:cNvSpPr txBox="1"/>
          <p:nvPr/>
        </p:nvSpPr>
        <p:spPr>
          <a:xfrm>
            <a:off x="1004166" y="4288735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게임 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45E60-7B89-0248-AB76-F208ABD0F0EE}"/>
              </a:ext>
            </a:extLst>
          </p:cNvPr>
          <p:cNvSpPr txBox="1"/>
          <p:nvPr/>
        </p:nvSpPr>
        <p:spPr>
          <a:xfrm>
            <a:off x="1894116" y="6013028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Unity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엔진을 이용해서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인칭 시점의 나라별 음악 교육 교구 제작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3F5B2-506E-4642-84E8-42E5C3FA0717}"/>
              </a:ext>
            </a:extLst>
          </p:cNvPr>
          <p:cNvSpPr txBox="1"/>
          <p:nvPr/>
        </p:nvSpPr>
        <p:spPr>
          <a:xfrm>
            <a:off x="1043355" y="6020714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목적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F8EEAF-4FED-4441-BA4E-E0A71CC33A75}"/>
              </a:ext>
            </a:extLst>
          </p:cNvPr>
          <p:cNvSpPr txBox="1"/>
          <p:nvPr/>
        </p:nvSpPr>
        <p:spPr>
          <a:xfrm>
            <a:off x="2301435" y="4322428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Education Music :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음악 교육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330CE-0818-354F-BA5B-D7FE02A2D953}"/>
              </a:ext>
            </a:extLst>
          </p:cNvPr>
          <p:cNvSpPr txBox="1"/>
          <p:nvPr/>
        </p:nvSpPr>
        <p:spPr>
          <a:xfrm>
            <a:off x="1043355" y="5139606"/>
            <a:ext cx="157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장르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A04A12-2E91-F046-A5F4-65DA58D1DE5B}"/>
              </a:ext>
            </a:extLst>
          </p:cNvPr>
          <p:cNvSpPr txBox="1"/>
          <p:nvPr/>
        </p:nvSpPr>
        <p:spPr>
          <a:xfrm>
            <a:off x="1894116" y="5181659"/>
            <a:ext cx="1136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 음악 교육 교구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(Unity VR)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51C413-B714-F748-9B4C-89F0A40A32F0}"/>
              </a:ext>
            </a:extLst>
          </p:cNvPr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130DA89-BA31-724E-B9C2-9F7DB1EEC1A6}"/>
              </a:ext>
            </a:extLst>
          </p:cNvPr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삼각형 21">
            <a:extLst>
              <a:ext uri="{FF2B5EF4-FFF2-40B4-BE49-F238E27FC236}">
                <a16:creationId xmlns:a16="http://schemas.microsoft.com/office/drawing/2014/main" id="{F333A9AA-167C-8849-A698-4225862BA5D9}"/>
              </a:ext>
            </a:extLst>
          </p:cNvPr>
          <p:cNvSpPr/>
          <p:nvPr/>
        </p:nvSpPr>
        <p:spPr>
          <a:xfrm rot="5400000">
            <a:off x="803683" y="4422098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4" name="삼각형 23">
            <a:extLst>
              <a:ext uri="{FF2B5EF4-FFF2-40B4-BE49-F238E27FC236}">
                <a16:creationId xmlns:a16="http://schemas.microsoft.com/office/drawing/2014/main" id="{D0AAD5C2-83B4-2240-84CD-39733EBD4CA5}"/>
              </a:ext>
            </a:extLst>
          </p:cNvPr>
          <p:cNvSpPr/>
          <p:nvPr/>
        </p:nvSpPr>
        <p:spPr>
          <a:xfrm rot="5400000">
            <a:off x="803683" y="5297310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83DC7F4D-0BE0-5E49-B310-89C866C94E58}"/>
              </a:ext>
            </a:extLst>
          </p:cNvPr>
          <p:cNvSpPr/>
          <p:nvPr/>
        </p:nvSpPr>
        <p:spPr>
          <a:xfrm rot="5400000">
            <a:off x="803683" y="6148181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17" name="그림 16" descr="모니터, 휴대폰, 화면, 전화이(가) 표시된 사진&#10;&#10;자동 생성된 설명">
            <a:extLst>
              <a:ext uri="{FF2B5EF4-FFF2-40B4-BE49-F238E27FC236}">
                <a16:creationId xmlns:a16="http://schemas.microsoft.com/office/drawing/2014/main" id="{0D8F411A-5E75-5D41-9713-CBC027274D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r="1744"/>
          <a:stretch/>
        </p:blipFill>
        <p:spPr>
          <a:xfrm>
            <a:off x="3492381" y="1343091"/>
            <a:ext cx="5205683" cy="262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게임 소개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5721530" y="1741037"/>
            <a:ext cx="6191794" cy="40493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   현재 초등학교 교육에서 영상 위주의 </a:t>
            </a:r>
            <a:r>
              <a:rPr kumimoji="1" lang="ko-KR" altLang="en-US" b="1" dirty="0" err="1">
                <a:solidFill>
                  <a:schemeClr val="bg1"/>
                </a:solidFill>
                <a:latin typeface="+mn-ea"/>
                <a:cs typeface="굴림" pitchFamily="50" charset="-127"/>
              </a:rPr>
              <a:t>체험형</a:t>
            </a: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교육 진행</a:t>
            </a: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VR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의 장점인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인터랙션과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몰입감을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이용해 보완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   피교육자는 악기 연주를 통해 능동적인 학습 가능</a:t>
            </a:r>
            <a:endParaRPr kumimoji="1" lang="en-US" altLang="ko-KR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    나라별 음악 교육 컨텐츠 제작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미국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재즈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,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한국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–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 사물놀이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)</a:t>
            </a:r>
            <a:endParaRPr kumimoji="1" lang="en-US" altLang="ko-KR" sz="14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</p:txBody>
      </p:sp>
      <p:sp>
        <p:nvSpPr>
          <p:cNvPr id="12" name="삼각형 11">
            <a:extLst>
              <a:ext uri="{FF2B5EF4-FFF2-40B4-BE49-F238E27FC236}">
                <a16:creationId xmlns:a16="http://schemas.microsoft.com/office/drawing/2014/main" id="{4A45D302-A16B-9F4A-8B56-1FE32FB527EA}"/>
              </a:ext>
            </a:extLst>
          </p:cNvPr>
          <p:cNvSpPr/>
          <p:nvPr/>
        </p:nvSpPr>
        <p:spPr>
          <a:xfrm rot="5400000">
            <a:off x="5885133" y="267490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3" name="삼각형 12">
            <a:extLst>
              <a:ext uri="{FF2B5EF4-FFF2-40B4-BE49-F238E27FC236}">
                <a16:creationId xmlns:a16="http://schemas.microsoft.com/office/drawing/2014/main" id="{4EC68D3E-FE22-C448-8DB7-67AAD4D52A98}"/>
              </a:ext>
            </a:extLst>
          </p:cNvPr>
          <p:cNvSpPr/>
          <p:nvPr/>
        </p:nvSpPr>
        <p:spPr>
          <a:xfrm rot="5400000">
            <a:off x="5885133" y="322354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4" name="삼각형 13">
            <a:extLst>
              <a:ext uri="{FF2B5EF4-FFF2-40B4-BE49-F238E27FC236}">
                <a16:creationId xmlns:a16="http://schemas.microsoft.com/office/drawing/2014/main" id="{E8C10135-7460-1A4C-BFB5-56E048ABCD4F}"/>
              </a:ext>
            </a:extLst>
          </p:cNvPr>
          <p:cNvSpPr/>
          <p:nvPr/>
        </p:nvSpPr>
        <p:spPr>
          <a:xfrm rot="5400000">
            <a:off x="5885133" y="3772189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45276A28-9BF4-7C46-B981-8FE849B6A146}"/>
              </a:ext>
            </a:extLst>
          </p:cNvPr>
          <p:cNvSpPr/>
          <p:nvPr/>
        </p:nvSpPr>
        <p:spPr>
          <a:xfrm rot="5400000">
            <a:off x="5885133" y="4310474"/>
            <a:ext cx="259510" cy="22371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FD72FC-0163-E345-87B2-EC43A6E79B45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게임 소개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환경          본인 역할          개발 범위</a:t>
            </a:r>
          </a:p>
        </p:txBody>
      </p:sp>
      <p:pic>
        <p:nvPicPr>
          <p:cNvPr id="3" name="그림 2" descr="실외, 표지판, 도로, 건물이(가) 표시된 사진&#10;&#10;자동 생성된 설명">
            <a:extLst>
              <a:ext uri="{FF2B5EF4-FFF2-40B4-BE49-F238E27FC236}">
                <a16:creationId xmlns:a16="http://schemas.microsoft.com/office/drawing/2014/main" id="{8FC5E51C-56CF-8A42-A8FA-802CD3E982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0"/>
          <a:stretch/>
        </p:blipFill>
        <p:spPr>
          <a:xfrm>
            <a:off x="248460" y="3888062"/>
            <a:ext cx="5187600" cy="23251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5CE381-48F0-4E42-85C2-10F66A2868E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60" y="1497147"/>
            <a:ext cx="5187600" cy="23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58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CE2BFE-45F5-F543-BB95-C7A28CC6519F}"/>
              </a:ext>
            </a:extLst>
          </p:cNvPr>
          <p:cNvSpPr/>
          <p:nvPr/>
        </p:nvSpPr>
        <p:spPr>
          <a:xfrm>
            <a:off x="281711" y="1872497"/>
            <a:ext cx="11680830" cy="40188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환경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6A7803-4FA5-064A-9927-F011BE62B0F6}"/>
              </a:ext>
            </a:extLst>
          </p:cNvPr>
          <p:cNvSpPr txBox="1"/>
          <p:nvPr/>
        </p:nvSpPr>
        <p:spPr>
          <a:xfrm>
            <a:off x="41993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Unity 2019.2.9f1 Personal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065280-5CEE-B04A-9A92-23ABF2D69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4" y="2350192"/>
            <a:ext cx="3554447" cy="20339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DB3710-1A30-AB4C-887A-58C0B1B33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29" y="2350192"/>
            <a:ext cx="3547733" cy="2033934"/>
          </a:xfrm>
          <a:prstGeom prst="rect">
            <a:avLst/>
          </a:prstGeom>
        </p:spPr>
      </p:pic>
      <p:pic>
        <p:nvPicPr>
          <p:cNvPr id="7" name="그림 6" descr="그리기, 꽃이(가) 표시된 사진&#10;&#10;자동 생성된 설명">
            <a:extLst>
              <a:ext uri="{FF2B5EF4-FFF2-40B4-BE49-F238E27FC236}">
                <a16:creationId xmlns:a16="http://schemas.microsoft.com/office/drawing/2014/main" id="{EC6C522D-7AB8-FF4D-877B-AE5689D2A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776" y="2334071"/>
            <a:ext cx="3554448" cy="20500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ABDEE0-EB85-C84F-8BEE-724CC9DC5990}"/>
              </a:ext>
            </a:extLst>
          </p:cNvPr>
          <p:cNvSpPr txBox="1"/>
          <p:nvPr/>
        </p:nvSpPr>
        <p:spPr>
          <a:xfrm>
            <a:off x="3835967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Visual Studio 2019 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8A953-F8ED-1740-B330-A60735CD631B}"/>
              </a:ext>
            </a:extLst>
          </p:cNvPr>
          <p:cNvSpPr txBox="1"/>
          <p:nvPr/>
        </p:nvSpPr>
        <p:spPr>
          <a:xfrm>
            <a:off x="7629941" y="5078033"/>
            <a:ext cx="451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3ds Max 2020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0A5BA5-701F-8945-BA4A-71D538B3E70D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개발 환경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본인 역할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2124934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73F90-6518-0249-8D24-013FBDBAFEED}"/>
              </a:ext>
            </a:extLst>
          </p:cNvPr>
          <p:cNvSpPr/>
          <p:nvPr/>
        </p:nvSpPr>
        <p:spPr>
          <a:xfrm>
            <a:off x="954199" y="1194620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본인 역할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2CD191-5F4B-5D48-8FEB-99035F5FEE3E}"/>
              </a:ext>
            </a:extLst>
          </p:cNvPr>
          <p:cNvSpPr/>
          <p:nvPr/>
        </p:nvSpPr>
        <p:spPr>
          <a:xfrm>
            <a:off x="712393" y="1323870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ACBD74-045B-3248-B2E3-12A42C3391D6}"/>
              </a:ext>
            </a:extLst>
          </p:cNvPr>
          <p:cNvGrpSpPr/>
          <p:nvPr/>
        </p:nvGrpSpPr>
        <p:grpSpPr>
          <a:xfrm>
            <a:off x="3081940" y="2187438"/>
            <a:ext cx="6028119" cy="3426112"/>
            <a:chOff x="4932639" y="3401799"/>
            <a:chExt cx="2392643" cy="116067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CF263B0-518E-7049-B15C-0002AC3C2B78}"/>
                </a:ext>
              </a:extLst>
            </p:cNvPr>
            <p:cNvSpPr/>
            <p:nvPr/>
          </p:nvSpPr>
          <p:spPr>
            <a:xfrm>
              <a:off x="4935713" y="3401799"/>
              <a:ext cx="2389569" cy="1160676"/>
            </a:xfrm>
            <a:prstGeom prst="rect">
              <a:avLst/>
            </a:prstGeom>
            <a:grpFill/>
            <a:ln>
              <a:solidFill>
                <a:schemeClr val="accent5">
                  <a:lumMod val="20000"/>
                  <a:lumOff val="80000"/>
                </a:schemeClr>
              </a:solidFill>
            </a:ln>
            <a:effectLst>
              <a:outerShdw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2">
              <a:extLst>
                <a:ext uri="{FF2B5EF4-FFF2-40B4-BE49-F238E27FC236}">
                  <a16:creationId xmlns:a16="http://schemas.microsoft.com/office/drawing/2014/main" id="{4319824C-B052-D040-8D04-7F01C2516D8E}"/>
                </a:ext>
              </a:extLst>
            </p:cNvPr>
            <p:cNvSpPr/>
            <p:nvPr/>
          </p:nvSpPr>
          <p:spPr>
            <a:xfrm>
              <a:off x="4932639" y="3402250"/>
              <a:ext cx="167845" cy="167845"/>
            </a:xfrm>
            <a:custGeom>
              <a:avLst/>
              <a:gdLst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227629 w 227629"/>
                <a:gd name="connsiteY2" fmla="*/ 227629 h 227629"/>
                <a:gd name="connsiteX3" fmla="*/ 0 w 227629"/>
                <a:gd name="connsiteY3" fmla="*/ 227629 h 227629"/>
                <a:gd name="connsiteX4" fmla="*/ 0 w 227629"/>
                <a:gd name="connsiteY4" fmla="*/ 0 h 227629"/>
                <a:gd name="connsiteX0" fmla="*/ 0 w 227629"/>
                <a:gd name="connsiteY0" fmla="*/ 0 h 227629"/>
                <a:gd name="connsiteX1" fmla="*/ 227629 w 227629"/>
                <a:gd name="connsiteY1" fmla="*/ 0 h 227629"/>
                <a:gd name="connsiteX2" fmla="*/ 0 w 227629"/>
                <a:gd name="connsiteY2" fmla="*/ 227629 h 227629"/>
                <a:gd name="connsiteX3" fmla="*/ 0 w 227629"/>
                <a:gd name="connsiteY3" fmla="*/ 0 h 22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29" h="227629">
                  <a:moveTo>
                    <a:pt x="0" y="0"/>
                  </a:moveTo>
                  <a:lnTo>
                    <a:pt x="227629" y="0"/>
                  </a:lnTo>
                  <a:lnTo>
                    <a:pt x="0" y="227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4979732-A75F-9849-B71D-2D4F8A7FC47D}"/>
              </a:ext>
            </a:extLst>
          </p:cNvPr>
          <p:cNvSpPr txBox="1"/>
          <p:nvPr/>
        </p:nvSpPr>
        <p:spPr>
          <a:xfrm>
            <a:off x="2799294" y="2474876"/>
            <a:ext cx="659341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정원석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모델링 적용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</a:rPr>
              <a:t>프로그램 기획 참여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프로그램 개발 총괄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Intro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Dialog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Game </a:t>
            </a:r>
            <a:r>
              <a:rPr lang="ko-KR" altLang="en-US" sz="2000" dirty="0">
                <a:solidFill>
                  <a:schemeClr val="bg1"/>
                </a:solidFill>
              </a:rPr>
              <a:t>씬 개발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271CAC-1EAF-0B42-B256-532823106940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본인 역할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         개발 범위</a:t>
            </a:r>
          </a:p>
        </p:txBody>
      </p:sp>
    </p:spTree>
    <p:extLst>
      <p:ext uri="{BB962C8B-B14F-4D97-AF65-F5344CB8AC3E}">
        <p14:creationId xmlns:p14="http://schemas.microsoft.com/office/powerpoint/2010/main" val="85221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54199" y="764992"/>
            <a:ext cx="2316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bg1"/>
                </a:solidFill>
              </a:rPr>
              <a:t>개발 범위 </a:t>
            </a:r>
            <a:r>
              <a:rPr lang="en-US" altLang="ko-KR" sz="2000" b="1" dirty="0">
                <a:solidFill>
                  <a:schemeClr val="bg1"/>
                </a:solidFill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Scene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2393" y="894242"/>
            <a:ext cx="163084" cy="1630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79B8A-6DA8-9942-82FD-EEE6D03541EE}"/>
              </a:ext>
            </a:extLst>
          </p:cNvPr>
          <p:cNvSpPr txBox="1"/>
          <p:nvPr/>
        </p:nvSpPr>
        <p:spPr>
          <a:xfrm>
            <a:off x="255585" y="229853"/>
            <a:ext cx="23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C29AA0-E13B-664A-A1CC-904E5ED22A56}"/>
              </a:ext>
            </a:extLst>
          </p:cNvPr>
          <p:cNvSpPr/>
          <p:nvPr/>
        </p:nvSpPr>
        <p:spPr>
          <a:xfrm>
            <a:off x="195943" y="1344224"/>
            <a:ext cx="11792724" cy="48663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Intro :</a:t>
            </a:r>
            <a:r>
              <a:rPr kumimoji="1" lang="ko-KR" altLang="en-US" sz="28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endParaRPr kumimoji="1" lang="en-US" altLang="ko-KR" sz="2800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게임 시작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조작법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정보 기능을 포함하여 </a:t>
            </a:r>
            <a:r>
              <a:rPr kumimoji="1" lang="ko-KR" altLang="en-US" sz="2000" b="1" dirty="0" err="1">
                <a:solidFill>
                  <a:schemeClr val="bg1"/>
                </a:solidFill>
                <a:latin typeface="+mn-ea"/>
                <a:cs typeface="굴림" pitchFamily="50" charset="-127"/>
              </a:rPr>
              <a:t>씬을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구성한다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USA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재즈의 기본적인 구성을 이루는 악기들의 정보에 대해 학습 가능하도록 </a:t>
            </a:r>
            <a:r>
              <a:rPr kumimoji="1" lang="ko-KR" altLang="en-US" sz="2000" b="1" dirty="0" err="1">
                <a:solidFill>
                  <a:schemeClr val="bg1"/>
                </a:solidFill>
                <a:latin typeface="+mn-ea"/>
              </a:rPr>
              <a:t>씬을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구성한다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(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피아노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색소폰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베이스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드럼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각 악기마다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3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개의 샘플을 구성하고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다양한 재즈 구성을 감상할 수 있도록 개발한다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Korea :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사물놀이의 기본적인 구성을 이루는 악기들의 설명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소리 듣기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연주 기능을 포함하여 </a:t>
            </a:r>
            <a:r>
              <a:rPr kumimoji="1" lang="ko-KR" altLang="en-US" sz="2000" b="1" dirty="0" err="1">
                <a:solidFill>
                  <a:schemeClr val="bg1"/>
                </a:solidFill>
                <a:latin typeface="+mn-ea"/>
                <a:cs typeface="굴림" pitchFamily="50" charset="-127"/>
              </a:rPr>
              <a:t>씬을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구성한다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(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장구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북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꽹과리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징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장단 학습을 통해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3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가지 장단의 설명 및 변화 느끼기 학습을 할 수 있도록 개발한다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-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(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굿거리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자진모리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n-ea"/>
              </a:rPr>
              <a:t> 휘모리</a:t>
            </a:r>
            <a:r>
              <a:rPr kumimoji="1" lang="en-US" altLang="ko-KR" sz="20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E957C-92D0-094E-BAD4-A73885BCE4DC}"/>
              </a:ext>
            </a:extLst>
          </p:cNvPr>
          <p:cNvSpPr txBox="1"/>
          <p:nvPr/>
        </p:nvSpPr>
        <p:spPr>
          <a:xfrm>
            <a:off x="7367451" y="329214"/>
            <a:ext cx="456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게임 소개          개발 환경          본인 역할          </a:t>
            </a:r>
            <a:r>
              <a:rPr lang="ko-KR" altLang="en-US" sz="1200" b="1" u="sng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4003994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68497" y="3058112"/>
            <a:ext cx="507502" cy="376397"/>
            <a:chOff x="3497851" y="2488451"/>
            <a:chExt cx="507502" cy="376397"/>
          </a:xfrm>
          <a:solidFill>
            <a:schemeClr val="accent5">
              <a:lumMod val="75000"/>
            </a:schemeClr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13448" y="3529676"/>
            <a:ext cx="353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구조 설계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07780" y="3500364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444" y="3676459"/>
            <a:ext cx="76826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E921E5-BD28-0740-8BF3-337794CB70D6}"/>
              </a:ext>
            </a:extLst>
          </p:cNvPr>
          <p:cNvSpPr txBox="1"/>
          <p:nvPr/>
        </p:nvSpPr>
        <p:spPr>
          <a:xfrm>
            <a:off x="8426614" y="4033032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클래스 구조도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E31A8-A80B-1144-B5AD-714135AAC431}"/>
              </a:ext>
            </a:extLst>
          </p:cNvPr>
          <p:cNvSpPr txBox="1"/>
          <p:nvPr/>
        </p:nvSpPr>
        <p:spPr>
          <a:xfrm>
            <a:off x="8426614" y="440796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씬 구조도</a:t>
            </a:r>
          </a:p>
        </p:txBody>
      </p:sp>
    </p:spTree>
    <p:extLst>
      <p:ext uri="{BB962C8B-B14F-4D97-AF65-F5344CB8AC3E}">
        <p14:creationId xmlns:p14="http://schemas.microsoft.com/office/powerpoint/2010/main" val="3852959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1192</Words>
  <Application>Microsoft Macintosh PowerPoint</Application>
  <PresentationFormat>와이드스크린</PresentationFormat>
  <Paragraphs>338</Paragraphs>
  <Slides>27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정원석</dc:creator>
  <cp:lastModifiedBy>장석현</cp:lastModifiedBy>
  <cp:revision>89</cp:revision>
  <dcterms:created xsi:type="dcterms:W3CDTF">2020-02-10T13:42:10Z</dcterms:created>
  <dcterms:modified xsi:type="dcterms:W3CDTF">2020-02-26T12:42:06Z</dcterms:modified>
</cp:coreProperties>
</file>